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1"/>
  </p:notesMasterIdLst>
  <p:sldIdLst>
    <p:sldId id="257" r:id="rId3"/>
    <p:sldId id="400" r:id="rId4"/>
    <p:sldId id="401" r:id="rId5"/>
    <p:sldId id="402" r:id="rId6"/>
    <p:sldId id="403" r:id="rId7"/>
    <p:sldId id="256" r:id="rId8"/>
    <p:sldId id="258" r:id="rId9"/>
    <p:sldId id="259" r:id="rId10"/>
    <p:sldId id="261" r:id="rId11"/>
    <p:sldId id="385" r:id="rId12"/>
    <p:sldId id="366" r:id="rId13"/>
    <p:sldId id="387" r:id="rId14"/>
    <p:sldId id="383" r:id="rId15"/>
    <p:sldId id="386" r:id="rId16"/>
    <p:sldId id="389" r:id="rId17"/>
    <p:sldId id="391" r:id="rId18"/>
    <p:sldId id="393" r:id="rId19"/>
    <p:sldId id="392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63"/>
    <p:restoredTop sz="94577"/>
  </p:normalViewPr>
  <p:slideViewPr>
    <p:cSldViewPr snapToGrid="0" snapToObjects="1">
      <p:cViewPr varScale="1">
        <p:scale>
          <a:sx n="115" d="100"/>
          <a:sy n="115" d="100"/>
        </p:scale>
        <p:origin x="216" y="43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397719-BCB5-DD4B-BCC4-E81F52AC5DC8}" type="datetimeFigureOut">
              <a:rPr lang="en-US" smtClean="0"/>
              <a:t>7/28/18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D50BB4-EF26-B04B-B075-E9A9A829B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504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50BB4-EF26-B04B-B075-E9A9A829BB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57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710406" y="4861441"/>
            <a:ext cx="5683250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7134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710406" y="4861441"/>
            <a:ext cx="5683250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8078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710406" y="4861441"/>
            <a:ext cx="5683250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7775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710406" y="4861441"/>
            <a:ext cx="5683250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3815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uk-UA" smtClean="0"/>
              <a:t>3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84264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710406" y="4861441"/>
            <a:ext cx="5683250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6578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710406" y="4861441"/>
            <a:ext cx="5683250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3679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50BB4-EF26-B04B-B075-E9A9A829BB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167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710406" y="4861441"/>
            <a:ext cx="5683250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3654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710406" y="4861441"/>
            <a:ext cx="5683250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6602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710406" y="4861441"/>
            <a:ext cx="5683250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0716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710406" y="4861441"/>
            <a:ext cx="5683250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5283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4B35B-E75D-744B-B85F-958A9D7F55B7}" type="datetimeFigureOut">
              <a:rPr lang="en-US" smtClean="0"/>
              <a:t>7/28/18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252C-C71C-A944-BB0B-E1DA742E8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073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4B35B-E75D-744B-B85F-958A9D7F55B7}" type="datetimeFigureOut">
              <a:rPr lang="en-US" smtClean="0"/>
              <a:t>7/28/18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252C-C71C-A944-BB0B-E1DA742E8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44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4B35B-E75D-744B-B85F-958A9D7F55B7}" type="datetimeFigureOut">
              <a:rPr lang="en-US" smtClean="0"/>
              <a:t>7/28/18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252C-C71C-A944-BB0B-E1DA742E8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9510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ltGray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200813" y="4824414"/>
            <a:ext cx="1028968" cy="204787"/>
          </a:xfrm>
        </p:spPr>
        <p:txBody>
          <a:bodyPr/>
          <a:lstStyle/>
          <a:p>
            <a:fld id="{3E0FA9E5-6744-4841-888F-9E7CC0C2B7EC}" type="datetimeFigureOut">
              <a:rPr lang="en-US" smtClean="0">
                <a:solidFill>
                  <a:prstClr val="black"/>
                </a:solidFill>
              </a:rPr>
              <a:pPr/>
              <a:t>7/28/18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99118" y="4623978"/>
            <a:ext cx="4240920" cy="204787"/>
          </a:xfr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01276" y="4824414"/>
            <a:ext cx="914639" cy="204787"/>
          </a:xfr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/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0615" y="789552"/>
            <a:ext cx="2538943" cy="113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2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118" y="400050"/>
            <a:ext cx="5771625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>
                <a:solidFill>
                  <a:prstClr val="black"/>
                </a:solidFill>
              </a:rPr>
              <a:pPr/>
              <a:t>7/28/18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73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>
                <a:solidFill>
                  <a:prstClr val="black"/>
                </a:solidFill>
              </a:rPr>
              <a:pPr/>
              <a:t>7/28/18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9119" y="2343150"/>
            <a:ext cx="6516797" cy="1028700"/>
          </a:xfrm>
        </p:spPr>
        <p:txBody>
          <a:bodyPr anchor="t">
            <a:normAutofit/>
          </a:bodyPr>
          <a:lstStyle>
            <a:lvl1pPr marL="0" indent="0">
              <a:spcBef>
                <a:spcPts val="45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119" y="400050"/>
            <a:ext cx="6516797" cy="1714500"/>
          </a:xfrm>
        </p:spPr>
        <p:txBody>
          <a:bodyPr anchor="b">
            <a:normAutofit/>
          </a:bodyPr>
          <a:lstStyle>
            <a:lvl1pPr algn="l">
              <a:defRPr sz="4050" b="1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762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>
                <a:solidFill>
                  <a:prstClr val="black"/>
                </a:solidFill>
              </a:rPr>
              <a:pPr/>
              <a:t>7/28/18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9516" y="1371600"/>
            <a:ext cx="3189801" cy="3143250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9117" y="1371600"/>
            <a:ext cx="3189801" cy="3143250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5742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>
                <a:solidFill>
                  <a:prstClr val="black"/>
                </a:solidFill>
              </a:rPr>
              <a:pPr/>
              <a:t>7/28/18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26114" y="1943100"/>
            <a:ext cx="3189801" cy="2571750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26114" y="1371600"/>
            <a:ext cx="3189801" cy="51435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9118" y="1943100"/>
            <a:ext cx="3189801" cy="2571750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9118" y="1371600"/>
            <a:ext cx="3189801" cy="51435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116" y="400050"/>
            <a:ext cx="6516799" cy="8001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761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>
                <a:solidFill>
                  <a:prstClr val="black"/>
                </a:solidFill>
              </a:rPr>
              <a:pPr/>
              <a:t>7/28/18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729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>
                <a:solidFill>
                  <a:prstClr val="black"/>
                </a:solidFill>
              </a:rPr>
              <a:pPr/>
              <a:t>7/28/18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73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>
                <a:solidFill>
                  <a:prstClr val="black"/>
                </a:solidFill>
              </a:rPr>
              <a:pPr/>
              <a:t>7/28/18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0506" y="400050"/>
            <a:ext cx="4401696" cy="4114800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118" y="1657350"/>
            <a:ext cx="3086904" cy="28575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450"/>
              </a:spcBef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118" y="400050"/>
            <a:ext cx="3086904" cy="1143000"/>
          </a:xfrm>
        </p:spPr>
        <p:txBody>
          <a:bodyPr anchor="b">
            <a:normAutofit/>
          </a:bodyPr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759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4B35B-E75D-744B-B85F-958A9D7F55B7}" type="datetimeFigureOut">
              <a:rPr lang="en-US" smtClean="0"/>
              <a:t>7/28/18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252C-C71C-A944-BB0B-E1DA742E8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6474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00505" y="400050"/>
            <a:ext cx="4336259" cy="43434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118" y="1657350"/>
            <a:ext cx="3086904" cy="28575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450"/>
              </a:spcBef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118" y="400050"/>
            <a:ext cx="3086904" cy="1143000"/>
          </a:xfrm>
        </p:spPr>
        <p:txBody>
          <a:bodyPr anchor="b">
            <a:noAutofit/>
          </a:bodyPr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035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>
                <a:solidFill>
                  <a:prstClr val="black"/>
                </a:solidFill>
              </a:rPr>
              <a:pPr/>
              <a:t>7/28/18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4714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>
                <a:solidFill>
                  <a:prstClr val="black"/>
                </a:solidFill>
              </a:rPr>
              <a:pPr/>
              <a:t>7/28/18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9118" y="400050"/>
            <a:ext cx="5602158" cy="4114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771" y="400050"/>
            <a:ext cx="1772112" cy="4114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6923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prstClr val="black"/>
                </a:solidFill>
              </a:rPr>
              <a:pPr/>
              <a:t>‹#›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48589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4B35B-E75D-744B-B85F-958A9D7F55B7}" type="datetimeFigureOut">
              <a:rPr lang="en-US" smtClean="0"/>
              <a:t>7/28/18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252C-C71C-A944-BB0B-E1DA742E8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672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4B35B-E75D-744B-B85F-958A9D7F55B7}" type="datetimeFigureOut">
              <a:rPr lang="en-US" smtClean="0"/>
              <a:t>7/28/18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252C-C71C-A944-BB0B-E1DA742E8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29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4B35B-E75D-744B-B85F-958A9D7F55B7}" type="datetimeFigureOut">
              <a:rPr lang="en-US" smtClean="0"/>
              <a:t>7/28/18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252C-C71C-A944-BB0B-E1DA742E8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88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4B35B-E75D-744B-B85F-958A9D7F55B7}" type="datetimeFigureOut">
              <a:rPr lang="en-US" smtClean="0"/>
              <a:t>7/28/18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252C-C71C-A944-BB0B-E1DA742E8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70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4B35B-E75D-744B-B85F-958A9D7F55B7}" type="datetimeFigureOut">
              <a:rPr lang="en-US" smtClean="0"/>
              <a:t>7/28/18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252C-C71C-A944-BB0B-E1DA742E8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606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4B35B-E75D-744B-B85F-958A9D7F55B7}" type="datetimeFigureOut">
              <a:rPr lang="en-US" smtClean="0"/>
              <a:t>7/28/18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252C-C71C-A944-BB0B-E1DA742E8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57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4B35B-E75D-744B-B85F-958A9D7F55B7}" type="datetimeFigureOut">
              <a:rPr lang="en-US" smtClean="0"/>
              <a:t>7/28/18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252C-C71C-A944-BB0B-E1DA742E8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993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4B35B-E75D-744B-B85F-958A9D7F55B7}" type="datetimeFigureOut">
              <a:rPr lang="en-US" smtClean="0"/>
              <a:t>7/28/18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5252C-C71C-A944-BB0B-E1DA742E8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5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200813" y="4616451"/>
            <a:ext cx="1028968" cy="204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pPr defTabSz="685800"/>
            <a:fld id="{3E0FA9E5-6744-4841-888F-9E7CC0C2B7EC}" type="datetimeFigureOut">
              <a:rPr lang="en-US" smtClean="0">
                <a:solidFill>
                  <a:prstClr val="black"/>
                </a:solidFill>
              </a:rPr>
              <a:pPr defTabSz="685800"/>
              <a:t>7/28/18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99118" y="4616451"/>
            <a:ext cx="4240920" cy="204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/>
                </a:solidFill>
              </a:defRPr>
            </a:lvl1pPr>
          </a:lstStyle>
          <a:p>
            <a:pPr defTabSz="6858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01276" y="4616451"/>
            <a:ext cx="914639" cy="204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pPr defTabSz="685800"/>
            <a:fld id="{AAEAE4A8-A6E5-453E-B946-FB774B73F48C}" type="slidenum">
              <a:rPr lang="en-US" smtClean="0">
                <a:solidFill>
                  <a:prstClr val="black"/>
                </a:solidFill>
              </a:rPr>
              <a:pPr defTabSz="6858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9117" y="1371600"/>
            <a:ext cx="6516798" cy="3143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799117" y="400050"/>
            <a:ext cx="6516798" cy="800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2750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xStyles>
    <p:titleStyle>
      <a:lvl1pPr algn="l" defTabSz="685800" rtl="0" eaLnBrk="1" latinLnBrk="0" hangingPunct="1">
        <a:lnSpc>
          <a:spcPct val="80000"/>
        </a:lnSpc>
        <a:spcBef>
          <a:spcPct val="0"/>
        </a:spcBef>
        <a:buNone/>
        <a:defRPr sz="2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05740" indent="-171450" algn="l" defTabSz="685800" rtl="0" eaLnBrk="1" latinLnBrk="0" hangingPunct="1">
        <a:lnSpc>
          <a:spcPct val="90000"/>
        </a:lnSpc>
        <a:spcBef>
          <a:spcPts val="135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4577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582930" indent="-137160" algn="l" defTabSz="685800" rtl="0" eaLnBrk="1" latinLnBrk="0" hangingPunct="1">
        <a:lnSpc>
          <a:spcPct val="90000"/>
        </a:lnSpc>
        <a:spcBef>
          <a:spcPts val="45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90" indent="-137160" algn="l" defTabSz="685800" rtl="0" eaLnBrk="1" latinLnBrk="0" hangingPunct="1">
        <a:lnSpc>
          <a:spcPct val="90000"/>
        </a:lnSpc>
        <a:spcBef>
          <a:spcPts val="45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102870" algn="l" defTabSz="685800" rtl="0" eaLnBrk="1" latinLnBrk="0" hangingPunct="1">
        <a:lnSpc>
          <a:spcPct val="90000"/>
        </a:lnSpc>
        <a:spcBef>
          <a:spcPts val="45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925830" indent="-102870" algn="l" defTabSz="685800" rtl="0" eaLnBrk="1" latinLnBrk="0" hangingPunct="1">
        <a:spcBef>
          <a:spcPts val="450"/>
        </a:spcBef>
        <a:buSzPct val="80000"/>
        <a:buFont typeface="Arial" pitchFamily="34" charset="0"/>
        <a:buChar char="•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028700" indent="-102870" algn="l" defTabSz="685800" rtl="0" eaLnBrk="1" latinLnBrk="0" hangingPunct="1">
        <a:spcBef>
          <a:spcPts val="450"/>
        </a:spcBef>
        <a:buSzPct val="80000"/>
        <a:buFont typeface="Arial" pitchFamily="34" charset="0"/>
        <a:buChar char="•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131570" indent="-102870" algn="l" defTabSz="685800" rtl="0" eaLnBrk="1" latinLnBrk="0" hangingPunct="1">
        <a:spcBef>
          <a:spcPts val="450"/>
        </a:spcBef>
        <a:buSzPct val="80000"/>
        <a:buFont typeface="Arial" pitchFamily="34" charset="0"/>
        <a:buChar char="•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234440" indent="-102870" algn="l" defTabSz="685800" rtl="0" eaLnBrk="1" latinLnBrk="0" hangingPunct="1">
        <a:spcBef>
          <a:spcPts val="450"/>
        </a:spcBef>
        <a:buSzPct val="80000"/>
        <a:buFont typeface="Arial" pitchFamily="34" charset="0"/>
        <a:buChar char="•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jpeg"/><Relationship Id="rId7" Type="http://schemas.openxmlformats.org/officeDocument/2006/relationships/image" Target="../media/image6.tiff"/><Relationship Id="rId12" Type="http://schemas.openxmlformats.org/officeDocument/2006/relationships/image" Target="../media/image1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11" Type="http://schemas.openxmlformats.org/officeDocument/2006/relationships/image" Target="../media/image10.tiff"/><Relationship Id="rId5" Type="http://schemas.openxmlformats.org/officeDocument/2006/relationships/image" Target="../media/image4.tiff"/><Relationship Id="rId10" Type="http://schemas.openxmlformats.org/officeDocument/2006/relationships/image" Target="../media/image9.tiff"/><Relationship Id="rId4" Type="http://schemas.openxmlformats.org/officeDocument/2006/relationships/image" Target="../media/image3.png"/><Relationship Id="rId9" Type="http://schemas.openxmlformats.org/officeDocument/2006/relationships/image" Target="../media/image8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37.tiff"/><Relationship Id="rId5" Type="http://schemas.openxmlformats.org/officeDocument/2006/relationships/image" Target="../media/image31.png"/><Relationship Id="rId10" Type="http://schemas.openxmlformats.org/officeDocument/2006/relationships/image" Target="../media/image36.tiff"/><Relationship Id="rId4" Type="http://schemas.openxmlformats.org/officeDocument/2006/relationships/image" Target="../media/image30.png"/><Relationship Id="rId9" Type="http://schemas.openxmlformats.org/officeDocument/2006/relationships/image" Target="../media/image3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s://arxiv.org/pdf/1503.00075.pdf" TargetMode="Externa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arxiv.org/abs/1605.06640" TargetMode="External"/><Relationship Id="rId5" Type="http://schemas.openxmlformats.org/officeDocument/2006/relationships/hyperlink" Target="https://arxiv.org/pdf/1705.03633.pdf" TargetMode="External"/><Relationship Id="rId4" Type="http://schemas.openxmlformats.org/officeDocument/2006/relationships/hyperlink" Target="https://eng.uber.com/pyro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ytorch/examples/blob/master/vae/main.py" TargetMode="External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8.tiff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revels/Cassette.jl/blob/master/docs/design.md" TargetMode="External"/><Relationship Id="rId7" Type="http://schemas.openxmlformats.org/officeDocument/2006/relationships/hyperlink" Target="https://github.com/JuliaDiff/Capstan.j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jrevels/Cassette.jl" TargetMode="External"/><Relationship Id="rId5" Type="http://schemas.openxmlformats.org/officeDocument/2006/relationships/image" Target="../media/image49.tiff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uliaGPU/CuArrays.jl" TargetMode="External"/><Relationship Id="rId3" Type="http://schemas.openxmlformats.org/officeDocument/2006/relationships/image" Target="../media/image13.jpeg"/><Relationship Id="rId7" Type="http://schemas.openxmlformats.org/officeDocument/2006/relationships/hyperlink" Target="https://github.com/FluxML/Flux.j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tiff"/><Relationship Id="rId9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github.com/tensorflow/swift/blob/master/docs/WhySwiftForTensorFlow.md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itle_bg01-01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007"/>
            <a:ext cx="9190999" cy="40211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5548" y="1650832"/>
            <a:ext cx="7884371" cy="2074213"/>
          </a:xfrm>
          <a:prstGeom prst="rect">
            <a:avLst/>
          </a:prstGeom>
          <a:noFill/>
        </p:spPr>
        <p:txBody>
          <a:bodyPr wrap="square" lIns="51426" tIns="25713" rIns="51426" bIns="25713" rtlCol="0">
            <a:spAutoFit/>
          </a:bodyPr>
          <a:lstStyle/>
          <a:p>
            <a:pPr algn="ctr">
              <a:lnSpc>
                <a:spcPts val="4083"/>
              </a:lnSpc>
            </a:pPr>
            <a:r>
              <a:rPr lang="en-US" sz="2400" dirty="0">
                <a:latin typeface="RobotoSlab-Light"/>
                <a:cs typeface="RobotoSlab-Light"/>
              </a:rPr>
              <a:t>On Machine Learning and Programming Languages</a:t>
            </a:r>
            <a:endParaRPr lang="en-US" sz="1600" dirty="0">
              <a:latin typeface="RobotoSlab-Light"/>
              <a:cs typeface="RobotoSlab-Light"/>
            </a:endParaRPr>
          </a:p>
          <a:p>
            <a:pPr algn="ctr">
              <a:lnSpc>
                <a:spcPts val="4083"/>
              </a:lnSpc>
            </a:pPr>
            <a:r>
              <a:rPr lang="en-US" sz="1600" dirty="0">
                <a:latin typeface="RobotoSlab-Light"/>
                <a:cs typeface="RobotoSlab-Light"/>
              </a:rPr>
              <a:t>Viral Shah</a:t>
            </a:r>
          </a:p>
          <a:p>
            <a:pPr algn="ctr">
              <a:lnSpc>
                <a:spcPts val="4083"/>
              </a:lnSpc>
            </a:pPr>
            <a:r>
              <a:rPr lang="en-US" sz="1600" dirty="0">
                <a:latin typeface="RobotoSlab-Light"/>
                <a:cs typeface="RobotoSlab-Light"/>
              </a:rPr>
              <a:t>July 28, 2018</a:t>
            </a:r>
          </a:p>
          <a:p>
            <a:pPr algn="ctr">
              <a:lnSpc>
                <a:spcPts val="4083"/>
              </a:lnSpc>
            </a:pPr>
            <a:endParaRPr lang="en-US" sz="1600" dirty="0">
              <a:latin typeface="RobotoSlab-Light"/>
              <a:cs typeface="RobotoSlab-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6787" y="4857750"/>
            <a:ext cx="103856" cy="328927"/>
          </a:xfrm>
          <a:prstGeom prst="rect">
            <a:avLst/>
          </a:prstGeom>
          <a:noFill/>
        </p:spPr>
        <p:txBody>
          <a:bodyPr wrap="none" lIns="51426" tIns="25713" rIns="51426" bIns="25713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 descr="title_icon-02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751" y="449947"/>
            <a:ext cx="1657815" cy="9498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D13CA1-BE98-6744-A670-F09DC589A49A}"/>
              </a:ext>
            </a:extLst>
          </p:cNvPr>
          <p:cNvSpPr txBox="1"/>
          <p:nvPr/>
        </p:nvSpPr>
        <p:spPr>
          <a:xfrm>
            <a:off x="252099" y="3324621"/>
            <a:ext cx="8686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Vijay </a:t>
            </a:r>
            <a:r>
              <a:rPr lang="en-US" sz="1000" dirty="0" err="1"/>
              <a:t>Ivaturi</a:t>
            </a:r>
            <a:r>
              <a:rPr lang="en-US" sz="1000" dirty="0"/>
              <a:t> (UMB), Chris </a:t>
            </a:r>
            <a:r>
              <a:rPr lang="en-US" sz="1000" dirty="0" err="1"/>
              <a:t>Rackauckas</a:t>
            </a:r>
            <a:r>
              <a:rPr lang="en-US" sz="1000" dirty="0"/>
              <a:t> (UCI), Simon Byrne (Julia Computing), Mike Innes (Julia Computing), David Barber (UCL),  Tim </a:t>
            </a:r>
            <a:r>
              <a:rPr lang="en-US" sz="1000" dirty="0" err="1"/>
              <a:t>Besard</a:t>
            </a:r>
            <a:r>
              <a:rPr lang="en-US" sz="1000" dirty="0"/>
              <a:t> (</a:t>
            </a:r>
            <a:r>
              <a:rPr lang="en-US" sz="1000" dirty="0" err="1"/>
              <a:t>UGent</a:t>
            </a:r>
            <a:r>
              <a:rPr lang="en-US" sz="1000" dirty="0"/>
              <a:t>),  </a:t>
            </a:r>
          </a:p>
          <a:p>
            <a:pPr algn="ctr"/>
            <a:r>
              <a:rPr lang="en-US" sz="1000" dirty="0"/>
              <a:t>James Bradbury (Salesforce Research),  Valentin </a:t>
            </a:r>
            <a:r>
              <a:rPr lang="en-US" sz="1000" dirty="0" err="1"/>
              <a:t>Churavy</a:t>
            </a:r>
            <a:r>
              <a:rPr lang="en-US" sz="1000" dirty="0"/>
              <a:t> (MIT), Simon </a:t>
            </a:r>
            <a:r>
              <a:rPr lang="en-US" sz="1000" dirty="0" err="1"/>
              <a:t>Danisch</a:t>
            </a:r>
            <a:r>
              <a:rPr lang="en-US" sz="1000" dirty="0"/>
              <a:t> (MIT),  Alan Edelman (MIT),  Stefan </a:t>
            </a:r>
            <a:r>
              <a:rPr lang="en-US" sz="1000" dirty="0" err="1"/>
              <a:t>Karpinski</a:t>
            </a:r>
            <a:r>
              <a:rPr lang="en-US" sz="1000" dirty="0"/>
              <a:t> (Julia Computing), </a:t>
            </a:r>
          </a:p>
          <a:p>
            <a:pPr algn="ctr"/>
            <a:r>
              <a:rPr lang="en-US" sz="1000" dirty="0"/>
              <a:t>Jon </a:t>
            </a:r>
            <a:r>
              <a:rPr lang="en-US" sz="1000" dirty="0" err="1"/>
              <a:t>Malmaud</a:t>
            </a:r>
            <a:r>
              <a:rPr lang="en-US" sz="1000" dirty="0"/>
              <a:t> (MIT),   Jarrett Revels (MIT), Viral Shah (Julia Computing), Pontus </a:t>
            </a:r>
            <a:r>
              <a:rPr lang="en-US" sz="1000" dirty="0" err="1"/>
              <a:t>Stenetorp</a:t>
            </a:r>
            <a:r>
              <a:rPr lang="en-US" sz="1000" dirty="0"/>
              <a:t> (UCL) and  Deniz </a:t>
            </a:r>
            <a:r>
              <a:rPr lang="en-US" sz="1000" dirty="0" err="1"/>
              <a:t>Yuret</a:t>
            </a:r>
            <a:r>
              <a:rPr lang="en-US" sz="1000" dirty="0"/>
              <a:t> (</a:t>
            </a:r>
            <a:r>
              <a:rPr lang="en-US" sz="1000" dirty="0" err="1"/>
              <a:t>Koç</a:t>
            </a:r>
            <a:r>
              <a:rPr lang="en-US" sz="1000" dirty="0"/>
              <a:t> University)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892D8C-4A2B-C84D-9466-CF8A74AF4A7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0388" y="4418375"/>
            <a:ext cx="518178" cy="2678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ADFC10-A352-D74C-B970-1DEA99287E9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650" y="4217203"/>
            <a:ext cx="1356682" cy="7515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328209-1B30-A44F-A7C8-FFBD6AA67D2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5797" y="4356716"/>
            <a:ext cx="1384051" cy="4152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2A33CC-55EB-2543-8320-3F30B081370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1862" y="4309394"/>
            <a:ext cx="398186" cy="4858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B3ECE3-EA64-5D43-82FD-6E187B2B590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6776" y="4371690"/>
            <a:ext cx="632319" cy="4426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D3DFB8-B707-4149-87D2-03A7A9DA7E9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4534" y="4382698"/>
            <a:ext cx="1442720" cy="3764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0FF67A2-6663-AD41-BA10-B9A11E4887B4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8992" y="4293110"/>
            <a:ext cx="608247" cy="6082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D1C8A08-2FE2-C744-BB00-3F4FA167C0A3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8977" y="4425002"/>
            <a:ext cx="1132260" cy="29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30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C2EFF3-F177-0A4E-AF54-5FF085D4E42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148" y="297938"/>
            <a:ext cx="7848940" cy="5955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DF5ED0-BDF4-8546-A102-F6A506509C3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148" y="1153476"/>
            <a:ext cx="7848940" cy="6851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E303B2-985B-614B-A97E-88160DB950F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2696" y="1998682"/>
            <a:ext cx="7951304" cy="6873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1A5AB2-C5A2-DB41-9094-94EB2268E64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148" y="2934957"/>
            <a:ext cx="7861852" cy="5937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D23BBD5-B98A-AD47-B4D2-34747979370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9784" y="4458748"/>
            <a:ext cx="7975161" cy="5943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6F8C6D-BEDB-FF43-A4D7-BEA8C8852CC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148" y="3750109"/>
            <a:ext cx="7848939" cy="5789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7C234F-8D88-844B-8365-2EAB014B567B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796" y="297938"/>
            <a:ext cx="670317" cy="5583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2D523A-0A26-F34B-A151-F4612B05F0FB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314" y="1350666"/>
            <a:ext cx="1051560" cy="2103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5F1F64-D030-8145-A8E3-EFCCBD76B906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314" y="2115952"/>
            <a:ext cx="957470" cy="5026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6658A-B3FC-F049-B855-A8DB034FA21F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334" y="2968817"/>
            <a:ext cx="785144" cy="5260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1AE2942-1F92-6B44-A03C-7CBF28C3DE6F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023" y="4569647"/>
            <a:ext cx="640090" cy="3707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E5EFCE2-F65D-7441-BC22-FDAC09A974B4}"/>
              </a:ext>
            </a:extLst>
          </p:cNvPr>
          <p:cNvSpPr txBox="1"/>
          <p:nvPr/>
        </p:nvSpPr>
        <p:spPr>
          <a:xfrm>
            <a:off x="363796" y="385492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KNet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84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240631" y="1375752"/>
            <a:ext cx="8508731" cy="3508397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28575" indent="0">
              <a:spcBef>
                <a:spcPts val="0"/>
              </a:spcBef>
              <a:buClr>
                <a:srgbClr val="595959"/>
              </a:buClr>
              <a:buNone/>
            </a:pPr>
            <a:endParaRPr lang="en-IN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77165">
              <a:spcBef>
                <a:spcPts val="0"/>
              </a:spcBef>
              <a:buClr>
                <a:srgbClr val="595959"/>
              </a:buClr>
              <a:buFont typeface="Arial"/>
              <a:buChar char="•"/>
            </a:pPr>
            <a:endParaRPr lang="en-IN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77165">
              <a:spcBef>
                <a:spcPts val="0"/>
              </a:spcBef>
              <a:buClr>
                <a:srgbClr val="595959"/>
              </a:buClr>
              <a:buFont typeface="Arial"/>
              <a:buChar char="•"/>
            </a:pPr>
            <a:r>
              <a:rPr lang="en-IN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Support hardware accelerators (GPUs, TPUs, </a:t>
            </a:r>
            <a:r>
              <a:rPr lang="en-IN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Nervana</a:t>
            </a:r>
            <a:r>
              <a:rPr lang="en-IN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New silicon)</a:t>
            </a:r>
          </a:p>
          <a:p>
            <a:pPr indent="-177165">
              <a:buClr>
                <a:srgbClr val="595959"/>
              </a:buClr>
              <a:buFont typeface="Arial"/>
              <a:buChar char="•"/>
            </a:pPr>
            <a:r>
              <a:rPr lang="en-IN" dirty="0">
                <a:latin typeface="Verdana"/>
                <a:ea typeface="Verdana"/>
                <a:cs typeface="Verdana"/>
                <a:sym typeface="Verdana"/>
              </a:rPr>
              <a:t>Parallelization (Multi-threading, Multi-GPU, Distributed)</a:t>
            </a:r>
          </a:p>
          <a:p>
            <a:pPr indent="-177165">
              <a:buClr>
                <a:srgbClr val="595959"/>
              </a:buClr>
              <a:buFont typeface="Arial"/>
              <a:buChar char="•"/>
            </a:pPr>
            <a:r>
              <a:rPr lang="en-IN" dirty="0">
                <a:latin typeface="Verdana"/>
                <a:ea typeface="Verdana"/>
                <a:cs typeface="Verdana"/>
                <a:sym typeface="Verdana"/>
              </a:rPr>
              <a:t>Optimization (Placement, Memory Use, Low overhead) </a:t>
            </a:r>
          </a:p>
          <a:p>
            <a:pPr indent="-177165">
              <a:buClr>
                <a:srgbClr val="595959"/>
              </a:buClr>
              <a:buFont typeface="Arial"/>
              <a:buChar char="•"/>
            </a:pPr>
            <a:r>
              <a:rPr lang="en-IN" dirty="0">
                <a:latin typeface="Verdana"/>
                <a:ea typeface="Verdana"/>
                <a:cs typeface="Verdana"/>
                <a:sym typeface="Verdana"/>
              </a:rPr>
              <a:t>Automatic Differentiation</a:t>
            </a:r>
          </a:p>
          <a:p>
            <a:pPr indent="-177165">
              <a:buClr>
                <a:srgbClr val="595959"/>
              </a:buClr>
              <a:buFont typeface="Arial"/>
              <a:buChar char="•"/>
            </a:pPr>
            <a:r>
              <a:rPr lang="en-IN" dirty="0">
                <a:latin typeface="Verdana"/>
                <a:ea typeface="Verdana"/>
                <a:cs typeface="Verdana"/>
                <a:sym typeface="Verdana"/>
              </a:rPr>
              <a:t>Ease of programming (Math notation, Debuggers, Libraries)</a:t>
            </a:r>
          </a:p>
          <a:p>
            <a:pPr indent="-177165">
              <a:buClr>
                <a:srgbClr val="595959"/>
              </a:buClr>
              <a:buFont typeface="Arial"/>
              <a:buChar char="•"/>
            </a:pPr>
            <a:r>
              <a:rPr lang="en-IN" dirty="0">
                <a:latin typeface="Verdana"/>
                <a:ea typeface="Verdana"/>
                <a:cs typeface="Verdana"/>
                <a:sym typeface="Verdana"/>
              </a:rPr>
              <a:t>Ease of deployment (Cloud, Phones, Embedded)</a:t>
            </a:r>
          </a:p>
          <a:p>
            <a:pPr marL="28575" indent="0">
              <a:buClr>
                <a:srgbClr val="595959"/>
              </a:buClr>
              <a:buNone/>
            </a:pPr>
            <a:endParaRPr lang="en-IN" dirty="0">
              <a:latin typeface="Verdana"/>
              <a:ea typeface="Verdana"/>
              <a:cs typeface="Verdana"/>
              <a:sym typeface="Verdana"/>
            </a:endParaRPr>
          </a:p>
          <a:p>
            <a:pPr marL="28575" indent="0" algn="ctr">
              <a:buClr>
                <a:srgbClr val="595959"/>
              </a:buClr>
              <a:buNone/>
            </a:pPr>
            <a:r>
              <a:rPr lang="en-IN" b="1" dirty="0">
                <a:latin typeface="Verdana"/>
                <a:ea typeface="Verdana"/>
                <a:cs typeface="Verdana"/>
                <a:sym typeface="Verdana"/>
              </a:rPr>
              <a:t>ML problems are really language problems</a:t>
            </a:r>
          </a:p>
        </p:txBody>
      </p:sp>
      <p:pic>
        <p:nvPicPr>
          <p:cNvPr id="4" name="Picture 3" descr="Band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91" y="1"/>
            <a:ext cx="9155608" cy="10902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6762" y="285485"/>
            <a:ext cx="6956470" cy="519300"/>
          </a:xfrm>
          <a:prstGeom prst="rect">
            <a:avLst/>
          </a:prstGeom>
          <a:noFill/>
        </p:spPr>
        <p:txBody>
          <a:bodyPr wrap="square" lIns="51426" tIns="25713" rIns="51426" bIns="25713" rtlCol="0">
            <a:spAutoFit/>
          </a:bodyPr>
          <a:lstStyle/>
          <a:p>
            <a:pPr algn="ctr">
              <a:lnSpc>
                <a:spcPts val="4083"/>
              </a:lnSpc>
            </a:pPr>
            <a:r>
              <a:rPr lang="en-US" sz="2500" dirty="0">
                <a:solidFill>
                  <a:schemeClr val="bg1"/>
                </a:solidFill>
                <a:latin typeface="RobotoSlab-Light"/>
                <a:cs typeface="RobotoSlab-Light"/>
              </a:rPr>
              <a:t>ML models are really programs</a:t>
            </a:r>
          </a:p>
        </p:txBody>
      </p:sp>
    </p:spTree>
    <p:extLst>
      <p:ext uri="{BB962C8B-B14F-4D97-AF65-F5344CB8AC3E}">
        <p14:creationId xmlns:p14="http://schemas.microsoft.com/office/powerpoint/2010/main" val="134084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240631" y="1202635"/>
            <a:ext cx="8508731" cy="3836503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28575" indent="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None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Models commonly need:</a:t>
            </a:r>
          </a:p>
          <a:p>
            <a:pPr marL="314325" indent="-28575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Conditional branching</a:t>
            </a:r>
          </a:p>
          <a:p>
            <a:pPr marL="314325" indent="-28575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Loops for recurrence</a:t>
            </a:r>
          </a:p>
          <a:p>
            <a:pPr marL="314325" indent="-28575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/>
              </a:rPr>
              <a:t>Recursion over trees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marL="28575" indent="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None/>
            </a:pP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" indent="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None/>
            </a:pP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" indent="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None/>
            </a:pP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" indent="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None/>
            </a:pP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" indent="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None/>
            </a:pP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" indent="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None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areas such as 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4"/>
              </a:rPr>
              <a:t>probabilistic programming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14325" indent="-28575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Models need to reason about </a:t>
            </a:r>
            <a:r>
              <a:rPr lang="en-US" sz="14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other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programs (e.g. 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5"/>
              </a:rPr>
              <a:t>program generators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and 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6"/>
              </a:rPr>
              <a:t>interpreters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</a:p>
          <a:p>
            <a:pPr marL="314325" indent="-28575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Include non-differentiable components like Monte Carlo Tree Search.</a:t>
            </a:r>
            <a:endParaRPr lang="en-IN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/>
            </a:endParaRPr>
          </a:p>
        </p:txBody>
      </p:sp>
      <p:pic>
        <p:nvPicPr>
          <p:cNvPr id="4" name="Picture 3" descr="Band.jp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91" y="1"/>
            <a:ext cx="9155608" cy="10902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6762" y="285485"/>
            <a:ext cx="6956470" cy="577713"/>
          </a:xfrm>
          <a:prstGeom prst="rect">
            <a:avLst/>
          </a:prstGeom>
          <a:noFill/>
        </p:spPr>
        <p:txBody>
          <a:bodyPr wrap="square" lIns="51426" tIns="25713" rIns="51426" bIns="25713" rtlCol="0">
            <a:spAutoFit/>
          </a:bodyPr>
          <a:lstStyle/>
          <a:p>
            <a:pPr algn="ctr">
              <a:lnSpc>
                <a:spcPts val="4083"/>
              </a:lnSpc>
            </a:pPr>
            <a:r>
              <a:rPr lang="en-US" sz="2500" dirty="0">
                <a:solidFill>
                  <a:schemeClr val="bg1"/>
                </a:solidFill>
                <a:latin typeface="RobotoSlab-Light"/>
                <a:cs typeface="RobotoSlab-Light"/>
              </a:rPr>
              <a:t>New models have new demands</a:t>
            </a:r>
          </a:p>
        </p:txBody>
      </p:sp>
      <p:pic>
        <p:nvPicPr>
          <p:cNvPr id="6" name="Shape 85">
            <a:extLst>
              <a:ext uri="{FF2B5EF4-FFF2-40B4-BE49-F238E27FC236}">
                <a16:creationId xmlns:a16="http://schemas.microsoft.com/office/drawing/2014/main" id="{CC1B6C7E-4D53-4B4B-ABE5-AA7043EC8C79}"/>
              </a:ext>
            </a:extLst>
          </p:cNvPr>
          <p:cNvPicPr preferRelativeResize="0"/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865" y="1312252"/>
            <a:ext cx="5965048" cy="256400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90">
            <a:extLst>
              <a:ext uri="{FF2B5EF4-FFF2-40B4-BE49-F238E27FC236}">
                <a16:creationId xmlns:a16="http://schemas.microsoft.com/office/drawing/2014/main" id="{E75F51D6-9B0D-3A45-BB5C-E9D8EDAB83BE}"/>
              </a:ext>
            </a:extLst>
          </p:cNvPr>
          <p:cNvSpPr txBox="1">
            <a:spLocks/>
          </p:cNvSpPr>
          <p:nvPr/>
        </p:nvSpPr>
        <p:spPr>
          <a:xfrm>
            <a:off x="1016762" y="2662512"/>
            <a:ext cx="2481196" cy="132336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05740" indent="-17145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577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82930" indent="-13716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90" indent="-13716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10287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5830" indent="-102870" algn="l" defTabSz="685800" rtl="0" eaLnBrk="1" latinLnBrk="0" hangingPunct="1">
              <a:spcBef>
                <a:spcPts val="450"/>
              </a:spcBef>
              <a:buSzPct val="80000"/>
              <a:buFont typeface="Arial" pitchFamily="34" charset="0"/>
              <a:buChar char="•"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28700" indent="-102870" algn="l" defTabSz="685800" rtl="0" eaLnBrk="1" latinLnBrk="0" hangingPunct="1">
              <a:spcBef>
                <a:spcPts val="450"/>
              </a:spcBef>
              <a:buSzPct val="80000"/>
              <a:buFont typeface="Arial" pitchFamily="34" charset="0"/>
              <a:buChar char="•"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31570" indent="-102870" algn="l" defTabSz="685800" rtl="0" eaLnBrk="1" latinLnBrk="0" hangingPunct="1">
              <a:spcBef>
                <a:spcPts val="450"/>
              </a:spcBef>
              <a:buSzPct val="80000"/>
              <a:buFont typeface="Arial" pitchFamily="34" charset="0"/>
              <a:buChar char="•"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34440" indent="-102870" algn="l" defTabSz="685800" rtl="0" eaLnBrk="1" latinLnBrk="0" hangingPunct="1">
              <a:spcBef>
                <a:spcPts val="450"/>
              </a:spcBef>
              <a:buSzPct val="80000"/>
              <a:buFont typeface="Arial" pitchFamily="34" charset="0"/>
              <a:buChar char="•"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42857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1000" b="1" dirty="0">
                <a:solidFill>
                  <a:schemeClr val="bg2">
                    <a:lumMod val="50000"/>
                  </a:schemeClr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# Stanford </a:t>
            </a:r>
            <a:r>
              <a:rPr lang="en-US" sz="1000" b="1" dirty="0" err="1">
                <a:solidFill>
                  <a:schemeClr val="bg2">
                    <a:lumMod val="50000"/>
                  </a:schemeClr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TreeBank</a:t>
            </a:r>
            <a:endParaRPr lang="en-US" sz="1000" b="1" dirty="0">
              <a:solidFill>
                <a:schemeClr val="bg2">
                  <a:lumMod val="50000"/>
                </a:schemeClr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lnSpc>
                <a:spcPct val="142857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1000" dirty="0" err="1">
                <a:solidFill>
                  <a:srgbClr val="D73A4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-US" sz="1000" dirty="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00" dirty="0">
                <a:solidFill>
                  <a:srgbClr val="6F42C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model</a:t>
            </a:r>
            <a:r>
              <a:rPr lang="en-US" sz="1000" dirty="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(tree):</a:t>
            </a:r>
          </a:p>
          <a:p>
            <a:pPr marL="0" indent="0">
              <a:lnSpc>
                <a:spcPct val="142857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1000" dirty="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00" dirty="0">
                <a:solidFill>
                  <a:srgbClr val="D73A4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US" sz="1000" dirty="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00" dirty="0" err="1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isleaf</a:t>
            </a:r>
            <a:r>
              <a:rPr lang="en-US" sz="1000" dirty="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(tree):</a:t>
            </a:r>
          </a:p>
          <a:p>
            <a:pPr marL="0" indent="0">
              <a:lnSpc>
                <a:spcPct val="142857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1000" dirty="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sz="1000" dirty="0" err="1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tree.value</a:t>
            </a:r>
            <a:endParaRPr lang="en-US" sz="1000" dirty="0">
              <a:solidFill>
                <a:srgbClr val="24292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lnSpc>
                <a:spcPct val="142857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1000" dirty="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00" dirty="0">
                <a:solidFill>
                  <a:srgbClr val="D73A4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-US" sz="1000" dirty="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</a:t>
            </a:r>
          </a:p>
          <a:p>
            <a:pPr marL="0" indent="0">
              <a:lnSpc>
                <a:spcPct val="142857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1000" dirty="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model(</a:t>
            </a:r>
            <a:r>
              <a:rPr lang="en-US" sz="1000" dirty="0" err="1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tree.left</a:t>
            </a:r>
            <a:r>
              <a:rPr lang="en-US" sz="1000" dirty="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lang="en-US" sz="1000" dirty="0">
                <a:solidFill>
                  <a:srgbClr val="D73A4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en-US" sz="1000" dirty="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model(</a:t>
            </a:r>
            <a:r>
              <a:rPr lang="en-US" sz="1000" dirty="0" err="1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tree.right</a:t>
            </a:r>
            <a:r>
              <a:rPr lang="en-US" sz="1000" dirty="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lang="en-US" sz="10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327857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335229" y="1106067"/>
            <a:ext cx="8508731" cy="3697092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457200" lvl="0" indent="-342900">
              <a:spcBef>
                <a:spcPts val="1000"/>
              </a:spcBef>
              <a:buSzPts val="1800"/>
              <a:buChar char="●"/>
            </a:pPr>
            <a:r>
              <a:rPr lang="en-US" dirty="0"/>
              <a:t>We build a “computational graph” (essentially an AST)</a:t>
            </a:r>
          </a:p>
          <a:p>
            <a:pPr marL="457200" lvl="0" indent="-342900">
              <a:spcBef>
                <a:spcPts val="1000"/>
              </a:spcBef>
              <a:buSzPts val="1800"/>
              <a:buChar char="●"/>
            </a:pPr>
            <a:endParaRPr lang="en-US" dirty="0"/>
          </a:p>
          <a:p>
            <a:pPr marL="457200" lvl="0" indent="-342900">
              <a:spcBef>
                <a:spcPts val="1000"/>
              </a:spcBef>
              <a:buSzPts val="1800"/>
              <a:buChar char="●"/>
            </a:pPr>
            <a:endParaRPr lang="en-US" dirty="0"/>
          </a:p>
          <a:p>
            <a:pPr marL="457200" lvl="0" indent="-342900">
              <a:spcBef>
                <a:spcPts val="1000"/>
              </a:spcBef>
              <a:buSzPts val="1800"/>
              <a:buChar char="●"/>
            </a:pPr>
            <a:endParaRPr lang="en-US" dirty="0"/>
          </a:p>
          <a:p>
            <a:pPr marL="457200" lvl="0" indent="-342900">
              <a:spcBef>
                <a:spcPts val="1000"/>
              </a:spcBef>
              <a:buSzPts val="1800"/>
              <a:buChar char="●"/>
            </a:pPr>
            <a:endParaRPr lang="en-US" dirty="0"/>
          </a:p>
          <a:p>
            <a:pPr marL="457200" lvl="0" indent="-342900">
              <a:spcBef>
                <a:spcPts val="1000"/>
              </a:spcBef>
              <a:buSzPts val="1800"/>
              <a:buChar char="●"/>
            </a:pPr>
            <a:r>
              <a:rPr lang="en-US" dirty="0"/>
              <a:t>Which may contain control flow (</a:t>
            </a:r>
            <a:r>
              <a:rPr lang="en-US" dirty="0" err="1">
                <a:latin typeface="Roboto Mono"/>
                <a:ea typeface="Roboto Mono"/>
                <a:cs typeface="Roboto Mono"/>
                <a:sym typeface="Roboto Mono"/>
              </a:rPr>
              <a:t>tf.if</a:t>
            </a:r>
            <a:r>
              <a:rPr lang="en-US" dirty="0"/>
              <a:t>, </a:t>
            </a:r>
            <a:r>
              <a:rPr lang="en-US" dirty="0" err="1">
                <a:latin typeface="Roboto Mono"/>
                <a:ea typeface="Roboto Mono"/>
                <a:cs typeface="Roboto Mono"/>
                <a:sym typeface="Roboto Mono"/>
              </a:rPr>
              <a:t>tf.while</a:t>
            </a:r>
            <a:r>
              <a:rPr lang="en-US" dirty="0"/>
              <a:t>), variable scoping</a:t>
            </a:r>
          </a:p>
          <a:p>
            <a:pPr marL="457200" lvl="0" indent="-34290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endParaRPr lang="en-US" dirty="0"/>
          </a:p>
          <a:p>
            <a:pPr marL="457200" lvl="0" indent="-34290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endParaRPr lang="en-US" dirty="0"/>
          </a:p>
          <a:p>
            <a:pPr marL="457200" lvl="0" indent="-34290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endParaRPr lang="en-US" dirty="0"/>
          </a:p>
          <a:p>
            <a:pPr marL="457200" lvl="0" indent="-34290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-US" dirty="0"/>
              <a:t>Cannot reuse existing libraries. Need new libraries for I/O and data processing.</a:t>
            </a:r>
          </a:p>
        </p:txBody>
      </p:sp>
      <p:pic>
        <p:nvPicPr>
          <p:cNvPr id="4" name="Picture 3" descr="Band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91" y="1"/>
            <a:ext cx="9155608" cy="10902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6762" y="-13229"/>
            <a:ext cx="6956470" cy="1051112"/>
          </a:xfrm>
          <a:prstGeom prst="rect">
            <a:avLst/>
          </a:prstGeom>
          <a:noFill/>
        </p:spPr>
        <p:txBody>
          <a:bodyPr wrap="square" lIns="51426" tIns="25713" rIns="51426" bIns="25713" rtlCol="0">
            <a:spAutoFit/>
          </a:bodyPr>
          <a:lstStyle/>
          <a:p>
            <a:pPr algn="ctr">
              <a:lnSpc>
                <a:spcPts val="4083"/>
              </a:lnSpc>
            </a:pPr>
            <a:r>
              <a:rPr lang="en-US" sz="2500" dirty="0">
                <a:solidFill>
                  <a:schemeClr val="bg1"/>
                </a:solidFill>
                <a:latin typeface="RobotoSlab-Light"/>
                <a:cs typeface="RobotoSlab-Light"/>
              </a:rPr>
              <a:t>TensorFlow is more like a language and </a:t>
            </a:r>
          </a:p>
          <a:p>
            <a:pPr algn="ctr">
              <a:lnSpc>
                <a:spcPts val="4083"/>
              </a:lnSpc>
            </a:pPr>
            <a:r>
              <a:rPr lang="en-US" sz="2500" dirty="0">
                <a:solidFill>
                  <a:schemeClr val="bg1"/>
                </a:solidFill>
                <a:latin typeface="RobotoSlab-Light"/>
                <a:cs typeface="RobotoSlab-Light"/>
              </a:rPr>
              <a:t>less like a library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D22D9D-C1E9-C243-9CC1-D0280A3FB71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435" y="3160317"/>
            <a:ext cx="4848595" cy="10232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1B296E-9601-7940-B7A2-B229D4B5AF4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905" y="1565603"/>
            <a:ext cx="3497381" cy="9751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EC0EE8-A436-DE4B-8AC5-A88FD658163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769" y="1565603"/>
            <a:ext cx="1364569" cy="837893"/>
          </a:xfrm>
          <a:prstGeom prst="rect">
            <a:avLst/>
          </a:prstGeom>
        </p:spPr>
      </p:pic>
      <p:sp>
        <p:nvSpPr>
          <p:cNvPr id="8" name="Shape 74">
            <a:extLst>
              <a:ext uri="{FF2B5EF4-FFF2-40B4-BE49-F238E27FC236}">
                <a16:creationId xmlns:a16="http://schemas.microsoft.com/office/drawing/2014/main" id="{40C0012A-4833-694B-B072-24B3B2275AFD}"/>
              </a:ext>
            </a:extLst>
          </p:cNvPr>
          <p:cNvSpPr txBox="1">
            <a:spLocks/>
          </p:cNvSpPr>
          <p:nvPr/>
        </p:nvSpPr>
        <p:spPr>
          <a:xfrm>
            <a:off x="6604000" y="1565603"/>
            <a:ext cx="2514636" cy="238062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05740" indent="-17145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577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82930" indent="-13716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90" indent="-13716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10287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5830" indent="-102870" algn="l" defTabSz="685800" rtl="0" eaLnBrk="1" latinLnBrk="0" hangingPunct="1">
              <a:spcBef>
                <a:spcPts val="450"/>
              </a:spcBef>
              <a:buSzPct val="80000"/>
              <a:buFont typeface="Arial" pitchFamily="34" charset="0"/>
              <a:buChar char="•"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28700" indent="-102870" algn="l" defTabSz="685800" rtl="0" eaLnBrk="1" latinLnBrk="0" hangingPunct="1">
              <a:spcBef>
                <a:spcPts val="450"/>
              </a:spcBef>
              <a:buSzPct val="80000"/>
              <a:buFont typeface="Arial" pitchFamily="34" charset="0"/>
              <a:buChar char="•"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31570" indent="-102870" algn="l" defTabSz="685800" rtl="0" eaLnBrk="1" latinLnBrk="0" hangingPunct="1">
              <a:spcBef>
                <a:spcPts val="450"/>
              </a:spcBef>
              <a:buSzPct val="80000"/>
              <a:buFont typeface="Arial" pitchFamily="34" charset="0"/>
              <a:buChar char="•"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34440" indent="-102870" algn="l" defTabSz="685800" rtl="0" eaLnBrk="1" latinLnBrk="0" hangingPunct="1">
              <a:spcBef>
                <a:spcPts val="450"/>
              </a:spcBef>
              <a:buSzPct val="80000"/>
              <a:buFont typeface="Arial" pitchFamily="34" charset="0"/>
              <a:buChar char="•"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1200" b="1" dirty="0"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Lazy (</a:t>
            </a:r>
            <a:r>
              <a:rPr lang="en-US" sz="1200" b="1" dirty="0" err="1"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Eval</a:t>
            </a:r>
            <a:r>
              <a:rPr lang="en-US" sz="1200" b="1" dirty="0"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) programming in JS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Font typeface="Arial" pitchFamily="34" charset="0"/>
              <a:buNone/>
            </a:pPr>
            <a:endParaRPr lang="en-US" sz="1200" dirty="0">
              <a:solidFill>
                <a:srgbClr val="D73A49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1200" dirty="0">
                <a:solidFill>
                  <a:srgbClr val="D73A4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lang="en-US" sz="1200" dirty="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200" dirty="0">
                <a:solidFill>
                  <a:srgbClr val="6F42C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r>
              <a:rPr lang="en-US" sz="1200" dirty="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1200" dirty="0" err="1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a,b</a:t>
            </a:r>
            <a:r>
              <a:rPr lang="en-US" sz="1200" dirty="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) {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1200" dirty="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1200" dirty="0">
                <a:solidFill>
                  <a:srgbClr val="D73A4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sz="1200" dirty="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200" dirty="0">
                <a:solidFill>
                  <a:srgbClr val="032F6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lang="en-US" sz="1200" dirty="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${a}</a:t>
            </a:r>
            <a:r>
              <a:rPr lang="en-US" sz="1200" dirty="0">
                <a:solidFill>
                  <a:srgbClr val="032F6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en-US" sz="1200" dirty="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${b}</a:t>
            </a:r>
            <a:r>
              <a:rPr lang="en-US" sz="1200" dirty="0">
                <a:solidFill>
                  <a:srgbClr val="032F6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lang="en-US" sz="1200" dirty="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1200" dirty="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}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Font typeface="Arial" pitchFamily="34" charset="0"/>
              <a:buNone/>
            </a:pPr>
            <a:endParaRPr lang="en-US" sz="1200" dirty="0">
              <a:solidFill>
                <a:srgbClr val="24292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x </a:t>
            </a:r>
            <a:r>
              <a:rPr lang="en-US" sz="1200" dirty="0">
                <a:solidFill>
                  <a:srgbClr val="D73A4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US" sz="1200" dirty="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200" dirty="0">
                <a:solidFill>
                  <a:srgbClr val="005CC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-US" sz="1200" dirty="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; y </a:t>
            </a:r>
            <a:r>
              <a:rPr lang="en-US" sz="1200" dirty="0">
                <a:solidFill>
                  <a:srgbClr val="D73A4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US" sz="1200" dirty="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200" dirty="0">
                <a:solidFill>
                  <a:srgbClr val="005CC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lang="en-US" sz="1200" dirty="0">
              <a:solidFill>
                <a:srgbClr val="24292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1200" dirty="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z </a:t>
            </a:r>
            <a:r>
              <a:rPr lang="en-US" sz="1200" dirty="0">
                <a:solidFill>
                  <a:srgbClr val="D73A4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US" sz="1200" dirty="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200" dirty="0">
                <a:solidFill>
                  <a:srgbClr val="6F42C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r>
              <a:rPr lang="en-US" sz="1200" dirty="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(‘x’, ‘y’) </a:t>
            </a:r>
            <a:r>
              <a:rPr lang="en-US" sz="1200" dirty="0">
                <a:solidFill>
                  <a:srgbClr val="6A737D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// ‘</a:t>
            </a:r>
            <a:r>
              <a:rPr lang="en-US" sz="1200" dirty="0" err="1">
                <a:solidFill>
                  <a:srgbClr val="6A737D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x+y</a:t>
            </a:r>
            <a:r>
              <a:rPr lang="en-US" sz="1200" dirty="0">
                <a:solidFill>
                  <a:srgbClr val="6A737D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’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1200" dirty="0" err="1">
                <a:solidFill>
                  <a:srgbClr val="005CC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eval</a:t>
            </a:r>
            <a:r>
              <a:rPr lang="en-US" sz="1200" dirty="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(z) </a:t>
            </a:r>
            <a:r>
              <a:rPr lang="en-US" sz="1200" dirty="0">
                <a:solidFill>
                  <a:srgbClr val="6A737D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// 3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1200" dirty="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x </a:t>
            </a:r>
            <a:r>
              <a:rPr lang="en-US" sz="1200" dirty="0">
                <a:solidFill>
                  <a:srgbClr val="D73A4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US" sz="1200" dirty="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200" dirty="0">
                <a:solidFill>
                  <a:srgbClr val="005CC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1200" dirty="0" err="1">
                <a:solidFill>
                  <a:srgbClr val="005CC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eval</a:t>
            </a:r>
            <a:r>
              <a:rPr lang="en-US" sz="1200" dirty="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(z) </a:t>
            </a:r>
            <a:r>
              <a:rPr lang="en-US" sz="1200" dirty="0">
                <a:solidFill>
                  <a:srgbClr val="6A737D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// 6</a:t>
            </a:r>
            <a:endParaRPr lang="en-US" sz="1200" dirty="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C0C289-7048-7B43-A1DC-74577CA76563}"/>
              </a:ext>
            </a:extLst>
          </p:cNvPr>
          <p:cNvSpPr txBox="1"/>
          <p:nvPr/>
        </p:nvSpPr>
        <p:spPr>
          <a:xfrm>
            <a:off x="612043" y="4818957"/>
            <a:ext cx="739373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Abadi</a:t>
            </a: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M., </a:t>
            </a:r>
            <a:r>
              <a:rPr lang="en-US" sz="1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Isard</a:t>
            </a: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M., Murray, D., </a:t>
            </a:r>
            <a:r>
              <a:rPr lang="en-US" sz="10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Computational Model for TensorFlow: An Introduction</a:t>
            </a: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2018.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9764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240631" y="1185403"/>
            <a:ext cx="8508731" cy="379388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28575" indent="0">
              <a:spcBef>
                <a:spcPts val="0"/>
              </a:spcBef>
              <a:buClr>
                <a:srgbClr val="595959"/>
              </a:buClr>
              <a:buNone/>
            </a:pPr>
            <a:r>
              <a:rPr lang="en-IN" b="1" dirty="0">
                <a:latin typeface="Verdana"/>
                <a:ea typeface="Verdana"/>
                <a:cs typeface="Verdana"/>
                <a:sym typeface="Verdana"/>
                <a:hlinkClick r:id="rId3"/>
              </a:rPr>
              <a:t>VAE in PyTorch</a:t>
            </a:r>
            <a:r>
              <a:rPr lang="en-IN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 </a:t>
            </a:r>
          </a:p>
          <a:p>
            <a:pPr marL="28575" indent="0">
              <a:spcBef>
                <a:spcPts val="0"/>
              </a:spcBef>
              <a:buClr>
                <a:srgbClr val="595959"/>
              </a:buClr>
              <a:buNone/>
            </a:pPr>
            <a:r>
              <a:rPr lang="en-IN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https://github.com/pytorch/examples/blob/master/vae/main.py</a:t>
            </a:r>
            <a:endParaRPr lang="en-IN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77165">
              <a:spcBef>
                <a:spcPts val="0"/>
              </a:spcBef>
              <a:buClr>
                <a:srgbClr val="595959"/>
              </a:buClr>
              <a:buFont typeface="Arial"/>
              <a:buChar char="•"/>
            </a:pPr>
            <a:endParaRPr lang="en-IN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77165">
              <a:spcBef>
                <a:spcPts val="0"/>
              </a:spcBef>
              <a:buClr>
                <a:srgbClr val="595959"/>
              </a:buClr>
              <a:buFont typeface="Arial"/>
              <a:buChar char="•"/>
            </a:pPr>
            <a:endParaRPr lang="en-IN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77165">
              <a:spcBef>
                <a:spcPts val="0"/>
              </a:spcBef>
              <a:buClr>
                <a:srgbClr val="595959"/>
              </a:buClr>
              <a:buFont typeface="Arial"/>
              <a:buChar char="•"/>
            </a:pPr>
            <a:endParaRPr lang="en-IN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77165">
              <a:spcBef>
                <a:spcPts val="0"/>
              </a:spcBef>
              <a:buClr>
                <a:srgbClr val="595959"/>
              </a:buClr>
              <a:buFont typeface="Arial"/>
              <a:buChar char="•"/>
            </a:pPr>
            <a:endParaRPr lang="en-IN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77165">
              <a:spcBef>
                <a:spcPts val="0"/>
              </a:spcBef>
              <a:buClr>
                <a:srgbClr val="595959"/>
              </a:buClr>
              <a:buFont typeface="Arial"/>
              <a:buChar char="•"/>
            </a:pPr>
            <a:endParaRPr lang="en-IN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77165">
              <a:spcBef>
                <a:spcPts val="0"/>
              </a:spcBef>
              <a:buClr>
                <a:srgbClr val="595959"/>
              </a:buClr>
              <a:buFont typeface="Arial"/>
              <a:buChar char="•"/>
            </a:pPr>
            <a:endParaRPr lang="en-IN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77165">
              <a:spcBef>
                <a:spcPts val="0"/>
              </a:spcBef>
              <a:buClr>
                <a:srgbClr val="595959"/>
              </a:buClr>
              <a:buFont typeface="Arial"/>
              <a:buChar char="•"/>
            </a:pPr>
            <a:endParaRPr lang="en-IN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" name="Picture 3" descr="Band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91" y="1"/>
            <a:ext cx="9155608" cy="10902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0631" y="285485"/>
            <a:ext cx="8684708" cy="577713"/>
          </a:xfrm>
          <a:prstGeom prst="rect">
            <a:avLst/>
          </a:prstGeom>
          <a:noFill/>
        </p:spPr>
        <p:txBody>
          <a:bodyPr wrap="square" lIns="51426" tIns="25713" rIns="51426" bIns="25713" rtlCol="0">
            <a:spAutoFit/>
          </a:bodyPr>
          <a:lstStyle/>
          <a:p>
            <a:pPr algn="ctr">
              <a:lnSpc>
                <a:spcPts val="4083"/>
              </a:lnSpc>
            </a:pPr>
            <a:r>
              <a:rPr lang="en-US" sz="2500" dirty="0">
                <a:solidFill>
                  <a:schemeClr val="bg1"/>
                </a:solidFill>
                <a:latin typeface="RobotoSlab-Light"/>
                <a:cs typeface="RobotoSlab-Light"/>
              </a:rPr>
              <a:t>Go beyond executable pseudocode to executable math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30A00A-2E4E-0148-9259-D6F547DF473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760" y="1757384"/>
            <a:ext cx="5356629" cy="16473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DE499A-2FEF-C647-AFB5-8C925D2500F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760" y="3499849"/>
            <a:ext cx="6629400" cy="13843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3703FBA-272F-E748-82D8-8C3CBC5750C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5992" y="2427803"/>
            <a:ext cx="3327400" cy="2667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DEA66C-27F1-5A44-A019-E1120ECE76E4}"/>
              </a:ext>
            </a:extLst>
          </p:cNvPr>
          <p:cNvSpPr txBox="1"/>
          <p:nvPr/>
        </p:nvSpPr>
        <p:spPr>
          <a:xfrm>
            <a:off x="6990422" y="2010157"/>
            <a:ext cx="1130438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Julia:</a:t>
            </a: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7A2B8859-D33D-5847-92C7-9DD0CE5AE817}"/>
              </a:ext>
            </a:extLst>
          </p:cNvPr>
          <p:cNvSpPr/>
          <p:nvPr/>
        </p:nvSpPr>
        <p:spPr>
          <a:xfrm>
            <a:off x="1003852" y="4313583"/>
            <a:ext cx="4124739" cy="26835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D89A73F-43B2-4141-BE6F-EC79E964805B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>
            <a:off x="5128591" y="4447761"/>
            <a:ext cx="10533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4298620-774B-CB4A-9AB6-25D4A9F20450}"/>
              </a:ext>
            </a:extLst>
          </p:cNvPr>
          <p:cNvSpPr txBox="1"/>
          <p:nvPr/>
        </p:nvSpPr>
        <p:spPr>
          <a:xfrm>
            <a:off x="6181971" y="4263095"/>
            <a:ext cx="2962029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Why not just write this?</a:t>
            </a:r>
          </a:p>
        </p:txBody>
      </p:sp>
    </p:spTree>
    <p:extLst>
      <p:ext uri="{BB962C8B-B14F-4D97-AF65-F5344CB8AC3E}">
        <p14:creationId xmlns:p14="http://schemas.microsoft.com/office/powerpoint/2010/main" val="198234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CCA300-1360-6348-B85F-3E464C00E61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591" y="1375187"/>
            <a:ext cx="2502569" cy="2561223"/>
          </a:xfrm>
          <a:prstGeom prst="rect">
            <a:avLst/>
          </a:prstGeom>
        </p:spPr>
      </p:pic>
      <p:pic>
        <p:nvPicPr>
          <p:cNvPr id="4" name="Picture 3" descr="Band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91" y="1"/>
            <a:ext cx="9155608" cy="10902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0631" y="-22939"/>
            <a:ext cx="8684708" cy="1103498"/>
          </a:xfrm>
          <a:prstGeom prst="rect">
            <a:avLst/>
          </a:prstGeom>
          <a:noFill/>
        </p:spPr>
        <p:txBody>
          <a:bodyPr wrap="square" lIns="51426" tIns="25713" rIns="51426" bIns="25713" rtlCol="0">
            <a:spAutoFit/>
          </a:bodyPr>
          <a:lstStyle/>
          <a:p>
            <a:pPr algn="ctr">
              <a:lnSpc>
                <a:spcPts val="4083"/>
              </a:lnSpc>
            </a:pPr>
            <a:r>
              <a:rPr lang="en-US" sz="2500" dirty="0">
                <a:solidFill>
                  <a:schemeClr val="bg1"/>
                </a:solidFill>
                <a:latin typeface="RobotoSlab-Light"/>
                <a:cs typeface="RobotoSlab-Light"/>
              </a:rPr>
              <a:t>GPU computing in Julia</a:t>
            </a:r>
          </a:p>
          <a:p>
            <a:pPr algn="ctr">
              <a:lnSpc>
                <a:spcPts val="4083"/>
              </a:lnSpc>
            </a:pPr>
            <a:r>
              <a:rPr lang="en-US" dirty="0">
                <a:solidFill>
                  <a:schemeClr val="bg1"/>
                </a:solidFill>
                <a:latin typeface="RobotoSlab-Light"/>
                <a:cs typeface="RobotoSlab-Light"/>
              </a:rPr>
              <a:t>Native Array Libraries – </a:t>
            </a:r>
            <a:r>
              <a:rPr lang="en-US" dirty="0" err="1">
                <a:solidFill>
                  <a:schemeClr val="bg1"/>
                </a:solidFill>
                <a:latin typeface="RobotoSlab-Light"/>
                <a:cs typeface="RobotoSlab-Light"/>
              </a:rPr>
              <a:t>CuArrays.jl</a:t>
            </a:r>
            <a:r>
              <a:rPr lang="en-US" dirty="0">
                <a:solidFill>
                  <a:schemeClr val="bg1"/>
                </a:solidFill>
                <a:latin typeface="RobotoSlab-Light"/>
                <a:cs typeface="RobotoSlab-Ligh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obotoSlab-Light"/>
                <a:cs typeface="RobotoSlab-Light"/>
              </a:rPr>
              <a:t>GPUArrays.jl</a:t>
            </a:r>
            <a:r>
              <a:rPr lang="en-US" dirty="0">
                <a:solidFill>
                  <a:schemeClr val="bg1"/>
                </a:solidFill>
                <a:latin typeface="RobotoSlab-Light"/>
                <a:cs typeface="RobotoSlab-Ligh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obotoSlab-Light"/>
                <a:cs typeface="RobotoSlab-Light"/>
              </a:rPr>
              <a:t>CLArrays.jl</a:t>
            </a:r>
            <a:endParaRPr lang="en-US" dirty="0">
              <a:solidFill>
                <a:schemeClr val="bg1"/>
              </a:solidFill>
              <a:latin typeface="RobotoSlab-Light"/>
              <a:cs typeface="RobotoSlab-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980F9-9B46-2D43-8D2C-1C1A71DEA6E8}"/>
              </a:ext>
            </a:extLst>
          </p:cNvPr>
          <p:cNvSpPr txBox="1"/>
          <p:nvPr/>
        </p:nvSpPr>
        <p:spPr>
          <a:xfrm>
            <a:off x="240631" y="4067440"/>
            <a:ext cx="2587440" cy="307777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1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CUDAnative.jl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1,300  LOC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011EC-3B81-5948-BB44-2ADF7521339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9740" y="1375187"/>
            <a:ext cx="3773937" cy="25159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09788C-E211-CC41-8D4C-B4B2AAFE2BB1}"/>
              </a:ext>
            </a:extLst>
          </p:cNvPr>
          <p:cNvSpPr txBox="1"/>
          <p:nvPr/>
        </p:nvSpPr>
        <p:spPr>
          <a:xfrm>
            <a:off x="4171876" y="3944330"/>
            <a:ext cx="4273826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Performance difference between CUDA C++ and </a:t>
            </a:r>
            <a:r>
              <a:rPr lang="en-US" sz="1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CUDAnative.jl</a:t>
            </a: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implementations of several benchmarks from the </a:t>
            </a:r>
            <a:r>
              <a:rPr lang="en-US" sz="1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Rodinia</a:t>
            </a: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benchmark suite. 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CAE0B-4811-CF48-B5A9-B695A0F2A93B}"/>
              </a:ext>
            </a:extLst>
          </p:cNvPr>
          <p:cNvSpPr txBox="1"/>
          <p:nvPr/>
        </p:nvSpPr>
        <p:spPr>
          <a:xfrm>
            <a:off x="669939" y="4806104"/>
            <a:ext cx="739373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Besard</a:t>
            </a: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T., </a:t>
            </a:r>
            <a:r>
              <a:rPr lang="en-US" sz="1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Foket</a:t>
            </a: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 C., De Sutter, B., </a:t>
            </a:r>
            <a:r>
              <a:rPr lang="en-US" sz="10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Effective Extensible Programming: Unleashing Julia on GPUs</a:t>
            </a: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2017.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4018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46047" y="3652211"/>
            <a:ext cx="3992560" cy="982816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28575" indent="0">
              <a:spcBef>
                <a:spcPts val="0"/>
              </a:spcBef>
              <a:buClr>
                <a:srgbClr val="595959"/>
              </a:buClr>
              <a:buNone/>
            </a:pPr>
            <a:r>
              <a:rPr lang="en-IN" dirty="0">
                <a:latin typeface="Verdana"/>
                <a:ea typeface="Verdana"/>
                <a:cs typeface="Verdana"/>
                <a:sym typeface="Verdana"/>
              </a:rPr>
              <a:t>Julia’s run-compile cycle.</a:t>
            </a:r>
          </a:p>
          <a:p>
            <a:pPr marL="28575" indent="0">
              <a:spcBef>
                <a:spcPts val="0"/>
              </a:spcBef>
              <a:buClr>
                <a:srgbClr val="595959"/>
              </a:buClr>
              <a:buNone/>
            </a:pPr>
            <a:endParaRPr lang="en-IN" dirty="0">
              <a:latin typeface="Verdana"/>
              <a:ea typeface="Verdana"/>
              <a:cs typeface="Verdana"/>
              <a:sym typeface="Verdana"/>
              <a:hlinkClick r:id="rId3"/>
            </a:endParaRPr>
          </a:p>
          <a:p>
            <a:pPr marL="28575" indent="0">
              <a:spcBef>
                <a:spcPts val="0"/>
              </a:spcBef>
              <a:buClr>
                <a:srgbClr val="595959"/>
              </a:buClr>
              <a:buNone/>
            </a:pPr>
            <a:r>
              <a:rPr lang="en-IN" dirty="0">
                <a:latin typeface="Verdana"/>
                <a:ea typeface="Verdana"/>
                <a:cs typeface="Verdana"/>
                <a:sym typeface="Verdana"/>
              </a:rPr>
              <a:t>Cassette interacts with the </a:t>
            </a:r>
            <a:r>
              <a:rPr lang="en-IN" b="1" dirty="0">
                <a:latin typeface="Verdana"/>
                <a:ea typeface="Verdana"/>
                <a:cs typeface="Verdana"/>
                <a:sym typeface="Verdana"/>
              </a:rPr>
              <a:t>Function Call</a:t>
            </a:r>
            <a:r>
              <a:rPr lang="en-IN" dirty="0">
                <a:latin typeface="Verdana"/>
                <a:ea typeface="Verdana"/>
                <a:cs typeface="Verdana"/>
                <a:sym typeface="Verdana"/>
              </a:rPr>
              <a:t> and </a:t>
            </a:r>
            <a:r>
              <a:rPr lang="en-IN" b="1" dirty="0">
                <a:latin typeface="Verdana"/>
                <a:ea typeface="Verdana"/>
                <a:cs typeface="Verdana"/>
                <a:sym typeface="Verdana"/>
              </a:rPr>
              <a:t>Optimization</a:t>
            </a:r>
            <a:r>
              <a:rPr lang="en-IN" dirty="0">
                <a:latin typeface="Verdana"/>
                <a:ea typeface="Verdana"/>
                <a:cs typeface="Verdana"/>
                <a:sym typeface="Verdana"/>
              </a:rPr>
              <a:t> phases.</a:t>
            </a:r>
          </a:p>
        </p:txBody>
      </p:sp>
      <p:pic>
        <p:nvPicPr>
          <p:cNvPr id="4" name="Picture 3" descr="Band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91" y="1"/>
            <a:ext cx="9155608" cy="10902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2162" y="-13229"/>
            <a:ext cx="8514865" cy="1103498"/>
          </a:xfrm>
          <a:prstGeom prst="rect">
            <a:avLst/>
          </a:prstGeom>
          <a:noFill/>
        </p:spPr>
        <p:txBody>
          <a:bodyPr wrap="square" lIns="51426" tIns="25713" rIns="51426" bIns="25713" rtlCol="0">
            <a:spAutoFit/>
          </a:bodyPr>
          <a:lstStyle/>
          <a:p>
            <a:pPr algn="ctr">
              <a:lnSpc>
                <a:spcPts val="4083"/>
              </a:lnSpc>
            </a:pPr>
            <a:r>
              <a:rPr lang="en-US" sz="2500" dirty="0" err="1">
                <a:solidFill>
                  <a:schemeClr val="bg1"/>
                </a:solidFill>
                <a:latin typeface="RobotoSlab-Light"/>
                <a:cs typeface="RobotoSlab-Light"/>
              </a:rPr>
              <a:t>Cassette.jl</a:t>
            </a:r>
            <a:r>
              <a:rPr lang="en-US" sz="2500" dirty="0">
                <a:solidFill>
                  <a:schemeClr val="bg1"/>
                </a:solidFill>
                <a:latin typeface="RobotoSlab-Light"/>
                <a:cs typeface="RobotoSlab-Light"/>
              </a:rPr>
              <a:t>: Compiler infrastructure for first class AD</a:t>
            </a:r>
          </a:p>
          <a:p>
            <a:pPr algn="ctr">
              <a:lnSpc>
                <a:spcPts val="4083"/>
              </a:lnSpc>
            </a:pPr>
            <a:r>
              <a:rPr lang="en-US" dirty="0">
                <a:solidFill>
                  <a:schemeClr val="bg1"/>
                </a:solidFill>
                <a:latin typeface="RobotoSlab-Light"/>
                <a:cs typeface="RobotoSlab-Light"/>
              </a:rPr>
              <a:t>Think only about differentiability of algorithms, not of code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AFEE6E-84F7-894F-85AC-722C4E849A5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673" y="1203033"/>
            <a:ext cx="4354094" cy="2449178"/>
          </a:xfrm>
          <a:prstGeom prst="rect">
            <a:avLst/>
          </a:prstGeom>
        </p:spPr>
      </p:pic>
      <p:sp>
        <p:nvSpPr>
          <p:cNvPr id="7" name="Shape 90">
            <a:extLst>
              <a:ext uri="{FF2B5EF4-FFF2-40B4-BE49-F238E27FC236}">
                <a16:creationId xmlns:a16="http://schemas.microsoft.com/office/drawing/2014/main" id="{80ADE8FB-7532-8543-BD6E-423D83A4D11E}"/>
              </a:ext>
            </a:extLst>
          </p:cNvPr>
          <p:cNvSpPr txBox="1">
            <a:spLocks/>
          </p:cNvSpPr>
          <p:nvPr/>
        </p:nvSpPr>
        <p:spPr>
          <a:xfrm>
            <a:off x="5014653" y="980927"/>
            <a:ext cx="3992560" cy="362155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>
            <a:lvl1pPr marL="205740" indent="-17145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577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82930" indent="-13716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90" indent="-13716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10287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5830" indent="-102870" algn="l" defTabSz="685800" rtl="0" eaLnBrk="1" latinLnBrk="0" hangingPunct="1">
              <a:spcBef>
                <a:spcPts val="450"/>
              </a:spcBef>
              <a:buSzPct val="80000"/>
              <a:buFont typeface="Arial" pitchFamily="34" charset="0"/>
              <a:buChar char="•"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28700" indent="-102870" algn="l" defTabSz="685800" rtl="0" eaLnBrk="1" latinLnBrk="0" hangingPunct="1">
              <a:spcBef>
                <a:spcPts val="450"/>
              </a:spcBef>
              <a:buSzPct val="80000"/>
              <a:buFont typeface="Arial" pitchFamily="34" charset="0"/>
              <a:buChar char="•"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31570" indent="-102870" algn="l" defTabSz="685800" rtl="0" eaLnBrk="1" latinLnBrk="0" hangingPunct="1">
              <a:spcBef>
                <a:spcPts val="450"/>
              </a:spcBef>
              <a:buSzPct val="80000"/>
              <a:buFont typeface="Arial" pitchFamily="34" charset="0"/>
              <a:buChar char="•"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34440" indent="-102870" algn="l" defTabSz="685800" rtl="0" eaLnBrk="1" latinLnBrk="0" hangingPunct="1">
              <a:spcBef>
                <a:spcPts val="450"/>
              </a:spcBef>
              <a:buSzPct val="80000"/>
              <a:buFont typeface="Arial" pitchFamily="34" charset="0"/>
              <a:buChar char="•"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" indent="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Font typeface="Arial" pitchFamily="34" charset="0"/>
              <a:buNone/>
            </a:pPr>
            <a:endParaRPr lang="en-IN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/>
            </a:endParaRPr>
          </a:p>
          <a:p>
            <a:pPr marL="314325" indent="-28575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</a:pPr>
            <a:r>
              <a:rPr lang="en-IN" sz="1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Contextual Dispatch</a:t>
            </a:r>
            <a:r>
              <a:rPr lang="en-IN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: Enable new behaviours for existing Julia programs. For </a:t>
            </a:r>
            <a:r>
              <a:rPr lang="en-IN" sz="1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eg</a:t>
            </a:r>
            <a:r>
              <a:rPr lang="en-IN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., run something written for CPUs on GPUs.</a:t>
            </a:r>
          </a:p>
          <a:p>
            <a:pPr marL="314325" indent="-28575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</a:pPr>
            <a:endParaRPr lang="en-IN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/>
            </a:endParaRPr>
          </a:p>
          <a:p>
            <a:pPr marL="314325" indent="-28575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</a:pPr>
            <a:r>
              <a:rPr lang="en-IN" sz="1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Metadata propagation: </a:t>
            </a:r>
            <a:r>
              <a:rPr lang="en-IN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Enables</a:t>
            </a:r>
            <a:r>
              <a:rPr lang="en-IN" sz="1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</a:t>
            </a: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trace-local metadata and argument-local metadata to be stored and passed alongside underlying program state without interfering with target program execution</a:t>
            </a:r>
          </a:p>
          <a:p>
            <a:pPr marL="314325" indent="-28575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</a:pPr>
            <a:endParaRPr lang="en-US" sz="1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/>
            </a:endParaRPr>
          </a:p>
          <a:p>
            <a:pPr marL="314325" indent="-28575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Foundation for upcoming AD capabilities, which are much more general</a:t>
            </a:r>
            <a:endParaRPr lang="en-IN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68A412-2109-9C40-B1DF-DA62961ECF83}"/>
              </a:ext>
            </a:extLst>
          </p:cNvPr>
          <p:cNvSpPr txBox="1"/>
          <p:nvPr/>
        </p:nvSpPr>
        <p:spPr>
          <a:xfrm>
            <a:off x="646047" y="4834095"/>
            <a:ext cx="8305479" cy="24622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Revels, J., </a:t>
            </a:r>
            <a:r>
              <a:rPr lang="en-US" sz="10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Cassette Design Document</a:t>
            </a: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6"/>
              </a:rPr>
              <a:t>https://github.com/jrevels/Cassette.jl</a:t>
            </a: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7"/>
              </a:rPr>
              <a:t>https://github.com/JuliaDiff/Capstan.jl</a:t>
            </a: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2018.  </a:t>
            </a:r>
          </a:p>
        </p:txBody>
      </p:sp>
    </p:spTree>
    <p:extLst>
      <p:ext uri="{BB962C8B-B14F-4D97-AF65-F5344CB8AC3E}">
        <p14:creationId xmlns:p14="http://schemas.microsoft.com/office/powerpoint/2010/main" val="102938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nd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5833"/>
            <a:ext cx="9155608" cy="10902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4567" y="178905"/>
            <a:ext cx="8514865" cy="577713"/>
          </a:xfrm>
          <a:prstGeom prst="rect">
            <a:avLst/>
          </a:prstGeom>
          <a:noFill/>
        </p:spPr>
        <p:txBody>
          <a:bodyPr wrap="square" lIns="51426" tIns="25713" rIns="51426" bIns="25713" rtlCol="0">
            <a:spAutoFit/>
          </a:bodyPr>
          <a:lstStyle/>
          <a:p>
            <a:pPr algn="ctr">
              <a:lnSpc>
                <a:spcPts val="4083"/>
              </a:lnSpc>
            </a:pPr>
            <a:r>
              <a:rPr lang="en-US" sz="2500" dirty="0" err="1">
                <a:solidFill>
                  <a:schemeClr val="bg1"/>
                </a:solidFill>
                <a:latin typeface="RobotoSlab-Light"/>
                <a:cs typeface="RobotoSlab-Light"/>
              </a:rPr>
              <a:t>Knet.jl</a:t>
            </a:r>
            <a:r>
              <a:rPr lang="en-US" sz="2500" dirty="0">
                <a:solidFill>
                  <a:schemeClr val="bg1"/>
                </a:solidFill>
                <a:latin typeface="RobotoSlab-Light"/>
                <a:cs typeface="RobotoSlab-Light"/>
              </a:rPr>
              <a:t>: Mostly Julia. Just </a:t>
            </a:r>
            <a:r>
              <a:rPr lang="en-US" sz="2500" dirty="0" err="1">
                <a:solidFill>
                  <a:schemeClr val="bg1"/>
                </a:solidFill>
                <a:latin typeface="RobotoSlab-Light"/>
                <a:cs typeface="RobotoSlab-Light"/>
              </a:rPr>
              <a:t>Pkg.add</a:t>
            </a:r>
            <a:r>
              <a:rPr lang="en-US" sz="2500" dirty="0">
                <a:solidFill>
                  <a:schemeClr val="bg1"/>
                </a:solidFill>
                <a:latin typeface="RobotoSlab-Light"/>
                <a:cs typeface="RobotoSlab-Light"/>
              </a:rPr>
              <a:t>(“</a:t>
            </a:r>
            <a:r>
              <a:rPr lang="en-US" sz="2500" dirty="0" err="1">
                <a:solidFill>
                  <a:schemeClr val="bg1"/>
                </a:solidFill>
                <a:latin typeface="RobotoSlab-Light"/>
                <a:cs typeface="RobotoSlab-Light"/>
              </a:rPr>
              <a:t>Knet</a:t>
            </a:r>
            <a:r>
              <a:rPr lang="en-US" sz="2500" dirty="0">
                <a:solidFill>
                  <a:schemeClr val="bg1"/>
                </a:solidFill>
                <a:latin typeface="RobotoSlab-Light"/>
                <a:cs typeface="RobotoSlab-Light"/>
              </a:rPr>
              <a:t>”)</a:t>
            </a:r>
          </a:p>
        </p:txBody>
      </p:sp>
      <p:sp>
        <p:nvSpPr>
          <p:cNvPr id="14" name="Shape 90">
            <a:extLst>
              <a:ext uri="{FF2B5EF4-FFF2-40B4-BE49-F238E27FC236}">
                <a16:creationId xmlns:a16="http://schemas.microsoft.com/office/drawing/2014/main" id="{1B44A28A-9062-A646-AD68-31E92791082B}"/>
              </a:ext>
            </a:extLst>
          </p:cNvPr>
          <p:cNvSpPr txBox="1">
            <a:spLocks/>
          </p:cNvSpPr>
          <p:nvPr/>
        </p:nvSpPr>
        <p:spPr>
          <a:xfrm>
            <a:off x="241767" y="1170429"/>
            <a:ext cx="4327007" cy="1692689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>
            <a:lvl1pPr marL="205740" indent="-17145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577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82930" indent="-13716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90" indent="-13716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10287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5830" indent="-102870" algn="l" defTabSz="685800" rtl="0" eaLnBrk="1" latinLnBrk="0" hangingPunct="1">
              <a:spcBef>
                <a:spcPts val="450"/>
              </a:spcBef>
              <a:buSzPct val="80000"/>
              <a:buFont typeface="Arial" pitchFamily="34" charset="0"/>
              <a:buChar char="•"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28700" indent="-102870" algn="l" defTabSz="685800" rtl="0" eaLnBrk="1" latinLnBrk="0" hangingPunct="1">
              <a:spcBef>
                <a:spcPts val="450"/>
              </a:spcBef>
              <a:buSzPct val="80000"/>
              <a:buFont typeface="Arial" pitchFamily="34" charset="0"/>
              <a:buChar char="•"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31570" indent="-102870" algn="l" defTabSz="685800" rtl="0" eaLnBrk="1" latinLnBrk="0" hangingPunct="1">
              <a:spcBef>
                <a:spcPts val="450"/>
              </a:spcBef>
              <a:buSzPct val="80000"/>
              <a:buFont typeface="Arial" pitchFamily="34" charset="0"/>
              <a:buChar char="•"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34440" indent="-102870" algn="l" defTabSz="685800" rtl="0" eaLnBrk="1" latinLnBrk="0" hangingPunct="1">
              <a:spcBef>
                <a:spcPts val="450"/>
              </a:spcBef>
              <a:buSzPct val="80000"/>
              <a:buFont typeface="Arial" pitchFamily="34" charset="0"/>
              <a:buChar char="•"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Dynamic computational graphs generated at runtime for AD of any Julia code. </a:t>
            </a:r>
          </a:p>
          <a:p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Write ML models by defining just the forward calculation using the full power and expressivity of Julia.</a:t>
            </a:r>
          </a:p>
          <a:p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 helper functions, loops, conditionals, recursion, closures, tuples and dictionaries, array indexing, concatenation and other high level language features. </a:t>
            </a:r>
            <a:endParaRPr lang="en-IN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/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67BCFCB9-939A-7249-8EDD-C43E4F8CE0BB}"/>
              </a:ext>
            </a:extLst>
          </p:cNvPr>
          <p:cNvSpPr/>
          <p:nvPr/>
        </p:nvSpPr>
        <p:spPr>
          <a:xfrm>
            <a:off x="910915" y="1386509"/>
            <a:ext cx="1494356" cy="1207604"/>
          </a:xfrm>
          <a:prstGeom prst="frame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F04FFC-C694-4B47-B88D-79116C05C65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631" y="3356197"/>
            <a:ext cx="3683277" cy="13339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303163-2376-0C49-BDB1-B0B2CF57FFF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7922" y="1269173"/>
            <a:ext cx="3591510" cy="38146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B4FC60-4021-B646-A128-DFE9875C3FC1}"/>
              </a:ext>
            </a:extLst>
          </p:cNvPr>
          <p:cNvSpPr txBox="1"/>
          <p:nvPr/>
        </p:nvSpPr>
        <p:spPr>
          <a:xfrm>
            <a:off x="1393613" y="3079198"/>
            <a:ext cx="2023311" cy="276999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1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Dynet</a:t>
            </a: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Benchmark Suite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278420-E3CB-EC47-8AB0-8E249D2CD332}"/>
              </a:ext>
            </a:extLst>
          </p:cNvPr>
          <p:cNvSpPr txBox="1"/>
          <p:nvPr/>
        </p:nvSpPr>
        <p:spPr>
          <a:xfrm>
            <a:off x="241767" y="4837624"/>
            <a:ext cx="4788490" cy="24622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1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Yuret</a:t>
            </a: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D., </a:t>
            </a:r>
            <a:r>
              <a:rPr lang="en-US" sz="10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Beginning Deep Learning with 100 Lines of Julia</a:t>
            </a: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NIPS 2016. </a:t>
            </a:r>
          </a:p>
        </p:txBody>
      </p:sp>
    </p:spTree>
    <p:extLst>
      <p:ext uri="{BB962C8B-B14F-4D97-AF65-F5344CB8AC3E}">
        <p14:creationId xmlns:p14="http://schemas.microsoft.com/office/powerpoint/2010/main" val="221527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2718665" y="1269173"/>
            <a:ext cx="6530008" cy="1078396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314325" indent="-285750">
              <a:spcBef>
                <a:spcPts val="0"/>
              </a:spcBef>
              <a:buClr>
                <a:srgbClr val="595959"/>
              </a:buClr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Executable math. Models look just like the description in the paper</a:t>
            </a:r>
          </a:p>
          <a:p>
            <a:pPr marL="314325" indent="-285750">
              <a:spcBef>
                <a:spcPts val="0"/>
              </a:spcBef>
              <a:buClr>
                <a:srgbClr val="595959"/>
              </a:buClr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14325" indent="-285750">
              <a:spcBef>
                <a:spcPts val="0"/>
              </a:spcBef>
              <a:buClr>
                <a:srgbClr val="595959"/>
              </a:buClr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Full power and simplicity of the Julia language (including control flow, multiple dispatch and macros).</a:t>
            </a:r>
            <a:endParaRPr lang="en-IN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/>
            </a:endParaRPr>
          </a:p>
        </p:txBody>
      </p:sp>
      <p:pic>
        <p:nvPicPr>
          <p:cNvPr id="4" name="Picture 3" descr="Band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5833"/>
            <a:ext cx="9155608" cy="10902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4567" y="178905"/>
            <a:ext cx="8514865" cy="577713"/>
          </a:xfrm>
          <a:prstGeom prst="rect">
            <a:avLst/>
          </a:prstGeom>
          <a:noFill/>
        </p:spPr>
        <p:txBody>
          <a:bodyPr wrap="square" lIns="51426" tIns="25713" rIns="51426" bIns="25713" rtlCol="0">
            <a:spAutoFit/>
          </a:bodyPr>
          <a:lstStyle/>
          <a:p>
            <a:pPr algn="ctr">
              <a:lnSpc>
                <a:spcPts val="4083"/>
              </a:lnSpc>
            </a:pPr>
            <a:r>
              <a:rPr lang="en-US" sz="2500" dirty="0">
                <a:solidFill>
                  <a:schemeClr val="bg1"/>
                </a:solidFill>
                <a:latin typeface="RobotoSlab-Light"/>
                <a:cs typeface="RobotoSlab-Light"/>
              </a:rPr>
              <a:t>Flux.jl: Pure Julia. Just </a:t>
            </a:r>
            <a:r>
              <a:rPr lang="en-US" sz="2500" dirty="0" err="1">
                <a:solidFill>
                  <a:schemeClr val="bg1"/>
                </a:solidFill>
                <a:latin typeface="RobotoSlab-Light"/>
                <a:cs typeface="RobotoSlab-Light"/>
              </a:rPr>
              <a:t>Pkg.add</a:t>
            </a:r>
            <a:r>
              <a:rPr lang="en-US" sz="2500" dirty="0">
                <a:solidFill>
                  <a:schemeClr val="bg1"/>
                </a:solidFill>
                <a:latin typeface="RobotoSlab-Light"/>
                <a:cs typeface="RobotoSlab-Light"/>
              </a:rPr>
              <a:t>(“Flux”)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5D078A-B5D0-F544-921A-2B61ED8BD04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3441" y="2594113"/>
            <a:ext cx="3765310" cy="9467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Shape 90">
            <a:extLst>
              <a:ext uri="{FF2B5EF4-FFF2-40B4-BE49-F238E27FC236}">
                <a16:creationId xmlns:a16="http://schemas.microsoft.com/office/drawing/2014/main" id="{1B44A28A-9062-A646-AD68-31E92791082B}"/>
              </a:ext>
            </a:extLst>
          </p:cNvPr>
          <p:cNvSpPr txBox="1">
            <a:spLocks/>
          </p:cNvSpPr>
          <p:nvPr/>
        </p:nvSpPr>
        <p:spPr>
          <a:xfrm>
            <a:off x="591582" y="2691861"/>
            <a:ext cx="3694516" cy="1078396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>
            <a:lvl1pPr marL="205740" indent="-17145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577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82930" indent="-13716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90" indent="-13716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10287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5830" indent="-102870" algn="l" defTabSz="685800" rtl="0" eaLnBrk="1" latinLnBrk="0" hangingPunct="1">
              <a:spcBef>
                <a:spcPts val="450"/>
              </a:spcBef>
              <a:buSzPct val="80000"/>
              <a:buFont typeface="Arial" pitchFamily="34" charset="0"/>
              <a:buChar char="•"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28700" indent="-102870" algn="l" defTabSz="685800" rtl="0" eaLnBrk="1" latinLnBrk="0" hangingPunct="1">
              <a:spcBef>
                <a:spcPts val="450"/>
              </a:spcBef>
              <a:buSzPct val="80000"/>
              <a:buFont typeface="Arial" pitchFamily="34" charset="0"/>
              <a:buChar char="•"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31570" indent="-102870" algn="l" defTabSz="685800" rtl="0" eaLnBrk="1" latinLnBrk="0" hangingPunct="1">
              <a:spcBef>
                <a:spcPts val="450"/>
              </a:spcBef>
              <a:buSzPct val="80000"/>
              <a:buFont typeface="Arial" pitchFamily="34" charset="0"/>
              <a:buChar char="•"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34440" indent="-102870" algn="l" defTabSz="685800" rtl="0" eaLnBrk="1" latinLnBrk="0" hangingPunct="1">
              <a:spcBef>
                <a:spcPts val="450"/>
              </a:spcBef>
              <a:buSzPct val="80000"/>
              <a:buFont typeface="Arial" pitchFamily="34" charset="0"/>
              <a:buChar char="•"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4325" indent="-285750">
              <a:spcBef>
                <a:spcPts val="0"/>
              </a:spcBef>
              <a:buClr>
                <a:srgbClr val="595959"/>
              </a:buClr>
            </a:pPr>
            <a:r>
              <a:rPr lang="en-IN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Lightweight and Hackable</a:t>
            </a:r>
          </a:p>
          <a:p>
            <a:pPr marL="314325" indent="-285750">
              <a:spcBef>
                <a:spcPts val="0"/>
              </a:spcBef>
              <a:buClr>
                <a:srgbClr val="595959"/>
              </a:buClr>
            </a:pPr>
            <a:endParaRPr lang="en-IN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/>
            </a:endParaRPr>
          </a:p>
          <a:p>
            <a:pPr marL="314325" indent="-285750">
              <a:spcBef>
                <a:spcPts val="0"/>
              </a:spcBef>
              <a:buClr>
                <a:srgbClr val="595959"/>
              </a:buClr>
            </a:pPr>
            <a:r>
              <a:rPr lang="en-IN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Only a few thousand lines of Julia all the way down</a:t>
            </a: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67BCFCB9-939A-7249-8EDD-C43E4F8CE0BB}"/>
              </a:ext>
            </a:extLst>
          </p:cNvPr>
          <p:cNvSpPr/>
          <p:nvPr/>
        </p:nvSpPr>
        <p:spPr>
          <a:xfrm>
            <a:off x="910915" y="1386509"/>
            <a:ext cx="1494356" cy="1207604"/>
          </a:xfrm>
          <a:prstGeom prst="frame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0FA7E70-1E35-E148-BBF2-8C193A6B934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507" y="1269173"/>
            <a:ext cx="1620962" cy="12225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7333271-C445-8D45-9ABD-B38EB38017F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550" y="3635073"/>
            <a:ext cx="1778606" cy="8846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Shape 90">
            <a:extLst>
              <a:ext uri="{FF2B5EF4-FFF2-40B4-BE49-F238E27FC236}">
                <a16:creationId xmlns:a16="http://schemas.microsoft.com/office/drawing/2014/main" id="{D79AF1F7-AD5F-1F43-BF65-9707FBAA1ED1}"/>
              </a:ext>
            </a:extLst>
          </p:cNvPr>
          <p:cNvSpPr txBox="1">
            <a:spLocks/>
          </p:cNvSpPr>
          <p:nvPr/>
        </p:nvSpPr>
        <p:spPr>
          <a:xfrm>
            <a:off x="2936495" y="3802752"/>
            <a:ext cx="5396881" cy="763229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>
            <a:lvl1pPr marL="205740" indent="-17145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577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82930" indent="-13716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90" indent="-13716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10287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5830" indent="-102870" algn="l" defTabSz="685800" rtl="0" eaLnBrk="1" latinLnBrk="0" hangingPunct="1">
              <a:spcBef>
                <a:spcPts val="450"/>
              </a:spcBef>
              <a:buSzPct val="80000"/>
              <a:buFont typeface="Arial" pitchFamily="34" charset="0"/>
              <a:buChar char="•"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28700" indent="-102870" algn="l" defTabSz="685800" rtl="0" eaLnBrk="1" latinLnBrk="0" hangingPunct="1">
              <a:spcBef>
                <a:spcPts val="450"/>
              </a:spcBef>
              <a:buSzPct val="80000"/>
              <a:buFont typeface="Arial" pitchFamily="34" charset="0"/>
              <a:buChar char="•"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31570" indent="-102870" algn="l" defTabSz="685800" rtl="0" eaLnBrk="1" latinLnBrk="0" hangingPunct="1">
              <a:spcBef>
                <a:spcPts val="450"/>
              </a:spcBef>
              <a:buSzPct val="80000"/>
              <a:buFont typeface="Arial" pitchFamily="34" charset="0"/>
              <a:buChar char="•"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34440" indent="-102870" algn="l" defTabSz="685800" rtl="0" eaLnBrk="1" latinLnBrk="0" hangingPunct="1">
              <a:spcBef>
                <a:spcPts val="450"/>
              </a:spcBef>
              <a:buSzPct val="80000"/>
              <a:buFont typeface="Arial" pitchFamily="34" charset="0"/>
              <a:buChar char="•"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4325" indent="-285750">
              <a:spcBef>
                <a:spcPts val="0"/>
              </a:spcBef>
              <a:buClr>
                <a:srgbClr val="595959"/>
              </a:buClr>
            </a:pPr>
            <a:r>
              <a:rPr lang="en-IN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Graph-aware with smart optimizations for speed and memory</a:t>
            </a:r>
          </a:p>
          <a:p>
            <a:pPr marL="314325" indent="-285750">
              <a:spcBef>
                <a:spcPts val="0"/>
              </a:spcBef>
              <a:buClr>
                <a:srgbClr val="595959"/>
              </a:buClr>
            </a:pPr>
            <a:endParaRPr lang="en-IN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/>
            </a:endParaRPr>
          </a:p>
          <a:p>
            <a:pPr marL="314325" indent="-285750">
              <a:spcBef>
                <a:spcPts val="0"/>
              </a:spcBef>
              <a:buClr>
                <a:srgbClr val="595959"/>
              </a:buClr>
            </a:pPr>
            <a:r>
              <a:rPr lang="en-IN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No need to Define-before-Run like other frameworks</a:t>
            </a:r>
          </a:p>
          <a:p>
            <a:pPr marL="314325" indent="-285750">
              <a:spcBef>
                <a:spcPts val="0"/>
              </a:spcBef>
              <a:buClr>
                <a:srgbClr val="595959"/>
              </a:buClr>
            </a:pPr>
            <a:endParaRPr lang="en-IN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F15441-3DCB-2149-9A31-B50EEA2D169B}"/>
              </a:ext>
            </a:extLst>
          </p:cNvPr>
          <p:cNvSpPr txBox="1"/>
          <p:nvPr/>
        </p:nvSpPr>
        <p:spPr>
          <a:xfrm>
            <a:off x="245410" y="4713469"/>
            <a:ext cx="8898590" cy="40011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Innes, M., </a:t>
            </a:r>
            <a:r>
              <a:rPr lang="en-US" sz="10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Flux: Fast, flexible machine learning with Julia (Under preparation), </a:t>
            </a:r>
            <a:r>
              <a:rPr lang="en-US" sz="10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7"/>
              </a:rPr>
              <a:t>https://github.com/FluxML/Flux.jl</a:t>
            </a:r>
            <a:r>
              <a:rPr lang="en-US" sz="10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2018.</a:t>
            </a:r>
          </a:p>
          <a:p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Innes, M., </a:t>
            </a:r>
            <a:r>
              <a:rPr lang="en-US" sz="1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Besard</a:t>
            </a: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T., </a:t>
            </a:r>
            <a:r>
              <a:rPr lang="en-US" sz="1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Danisch</a:t>
            </a: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D., </a:t>
            </a:r>
            <a:r>
              <a:rPr lang="en-US" sz="1000" i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CuArrays</a:t>
            </a:r>
            <a:r>
              <a:rPr lang="en-US" sz="10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JIT-compiled GPU array support in Julia, </a:t>
            </a:r>
            <a:r>
              <a:rPr lang="en-US" sz="10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8"/>
              </a:rPr>
              <a:t>https://github.com/JuliaGPU/CuArrays.jl</a:t>
            </a:r>
            <a:r>
              <a:rPr lang="en-US" sz="10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2018. </a:t>
            </a:r>
          </a:p>
        </p:txBody>
      </p:sp>
    </p:spTree>
    <p:extLst>
      <p:ext uri="{BB962C8B-B14F-4D97-AF65-F5344CB8AC3E}">
        <p14:creationId xmlns:p14="http://schemas.microsoft.com/office/powerpoint/2010/main" val="357076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C0B6DA-D2D4-0F4B-B976-B6064FFB56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8" y="932192"/>
            <a:ext cx="9144000" cy="4681196"/>
          </a:xfrm>
          <a:prstGeom prst="rect">
            <a:avLst/>
          </a:prstGeom>
        </p:spPr>
      </p:pic>
      <p:pic>
        <p:nvPicPr>
          <p:cNvPr id="5" name="Picture 4" descr="Band.jpg">
            <a:extLst>
              <a:ext uri="{FF2B5EF4-FFF2-40B4-BE49-F238E27FC236}">
                <a16:creationId xmlns:a16="http://schemas.microsoft.com/office/drawing/2014/main" id="{937BC3A2-1A65-E143-A53D-1B3448EB223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55608" cy="10902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2273F6-4B6C-D144-897B-B49D6ED8D868}"/>
              </a:ext>
            </a:extLst>
          </p:cNvPr>
          <p:cNvSpPr txBox="1"/>
          <p:nvPr/>
        </p:nvSpPr>
        <p:spPr>
          <a:xfrm>
            <a:off x="228840" y="285485"/>
            <a:ext cx="8684708" cy="525328"/>
          </a:xfrm>
          <a:prstGeom prst="rect">
            <a:avLst/>
          </a:prstGeom>
          <a:noFill/>
        </p:spPr>
        <p:txBody>
          <a:bodyPr wrap="square" lIns="51426" tIns="25713" rIns="51426" bIns="25713" rtlCol="0">
            <a:spAutoFit/>
          </a:bodyPr>
          <a:lstStyle/>
          <a:p>
            <a:pPr algn="ctr">
              <a:lnSpc>
                <a:spcPts val="4083"/>
              </a:lnSpc>
            </a:pPr>
            <a:r>
              <a:rPr lang="en-US" sz="2500" dirty="0">
                <a:solidFill>
                  <a:schemeClr val="bg1"/>
                </a:solidFill>
                <a:latin typeface="RobotoSlab-Light"/>
                <a:cs typeface="RobotoSlab-Light"/>
              </a:rPr>
              <a:t>Are Deep Neural Nets ”Software 2.0”?</a:t>
            </a:r>
          </a:p>
        </p:txBody>
      </p:sp>
    </p:spTree>
    <p:extLst>
      <p:ext uri="{BB962C8B-B14F-4D97-AF65-F5344CB8AC3E}">
        <p14:creationId xmlns:p14="http://schemas.microsoft.com/office/powerpoint/2010/main" val="731139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2673" y="3149925"/>
            <a:ext cx="807244" cy="8072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249" y="4050012"/>
            <a:ext cx="1314450" cy="7715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2673" y="4040457"/>
            <a:ext cx="834628" cy="83462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6829" y="3003542"/>
            <a:ext cx="1634469" cy="1097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5587" y="3050015"/>
            <a:ext cx="3169412" cy="99044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5270" y="3988115"/>
            <a:ext cx="1351550" cy="842978"/>
          </a:xfrm>
          <a:prstGeom prst="rect">
            <a:avLst/>
          </a:prstGeom>
        </p:spPr>
      </p:pic>
      <p:pic>
        <p:nvPicPr>
          <p:cNvPr id="12" name="Picture 11" descr="Band.jp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91" y="1"/>
            <a:ext cx="9155608" cy="10902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52A4D8-0C49-114B-911D-DF1EB33936EF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6343" y="1244913"/>
            <a:ext cx="4401477" cy="17169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4FFD07A-AE43-C04F-B1D2-F96E6793EB84}"/>
              </a:ext>
            </a:extLst>
          </p:cNvPr>
          <p:cNvSpPr txBox="1"/>
          <p:nvPr/>
        </p:nvSpPr>
        <p:spPr>
          <a:xfrm>
            <a:off x="332162" y="-13229"/>
            <a:ext cx="8514865" cy="1028991"/>
          </a:xfrm>
          <a:prstGeom prst="rect">
            <a:avLst/>
          </a:prstGeom>
          <a:noFill/>
        </p:spPr>
        <p:txBody>
          <a:bodyPr wrap="square" lIns="51426" tIns="25713" rIns="51426" bIns="25713" rtlCol="0">
            <a:spAutoFit/>
          </a:bodyPr>
          <a:lstStyle/>
          <a:p>
            <a:pPr algn="ctr">
              <a:lnSpc>
                <a:spcPts val="4083"/>
              </a:lnSpc>
            </a:pPr>
            <a:r>
              <a:rPr lang="en-US" sz="2500" dirty="0">
                <a:solidFill>
                  <a:schemeClr val="bg1"/>
                </a:solidFill>
                <a:latin typeface="RobotoSlab-Light"/>
                <a:cs typeface="RobotoSlab-Light"/>
              </a:rPr>
              <a:t>Julia ML at </a:t>
            </a:r>
            <a:r>
              <a:rPr lang="en-US" sz="2500" dirty="0" err="1">
                <a:solidFill>
                  <a:schemeClr val="bg1"/>
                </a:solidFill>
                <a:latin typeface="RobotoSlab-Light"/>
                <a:cs typeface="RobotoSlab-Light"/>
              </a:rPr>
              <a:t>PetaScale</a:t>
            </a:r>
            <a:r>
              <a:rPr lang="en-US" sz="2500" dirty="0">
                <a:solidFill>
                  <a:schemeClr val="bg1"/>
                </a:solidFill>
                <a:latin typeface="RobotoSlab-Light"/>
                <a:cs typeface="RobotoSlab-Light"/>
              </a:rPr>
              <a:t> to catalog the visible universe </a:t>
            </a:r>
          </a:p>
          <a:p>
            <a:pPr algn="ctr">
              <a:lnSpc>
                <a:spcPts val="4083"/>
              </a:lnSpc>
            </a:pPr>
            <a:r>
              <a:rPr lang="en-US" dirty="0">
                <a:solidFill>
                  <a:schemeClr val="bg1"/>
                </a:solidFill>
                <a:latin typeface="RobotoSlab-Light"/>
                <a:cs typeface="RobotoSlab-Light"/>
              </a:rPr>
              <a:t>650,000 cores. 1.3M threads. 60 TB of data.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DA51C4-F97B-5D45-BC02-8A133A0D0F72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028" y="1465852"/>
            <a:ext cx="4087841" cy="315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5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nd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91" y="1"/>
            <a:ext cx="9155608" cy="10902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6762" y="285485"/>
            <a:ext cx="6956470" cy="525328"/>
          </a:xfrm>
          <a:prstGeom prst="rect">
            <a:avLst/>
          </a:prstGeom>
          <a:noFill/>
        </p:spPr>
        <p:txBody>
          <a:bodyPr wrap="square" lIns="51426" tIns="25713" rIns="51426" bIns="25713" rtlCol="0">
            <a:spAutoFit/>
          </a:bodyPr>
          <a:lstStyle/>
          <a:p>
            <a:pPr algn="ctr">
              <a:lnSpc>
                <a:spcPts val="4083"/>
              </a:lnSpc>
            </a:pPr>
            <a:r>
              <a:rPr lang="en-US" sz="2500" dirty="0">
                <a:solidFill>
                  <a:schemeClr val="bg1"/>
                </a:solidFill>
                <a:latin typeface="RobotoSlab-Light"/>
                <a:cs typeface="RobotoSlab-Light"/>
              </a:rPr>
              <a:t>Cori Phase II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2DE319-FED1-9C49-8150-1923E2B4E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6529" y="-294640"/>
            <a:ext cx="9320529" cy="62136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69B154-0059-B341-BEA4-CE58F7A702C8}"/>
              </a:ext>
            </a:extLst>
          </p:cNvPr>
          <p:cNvSpPr txBox="1"/>
          <p:nvPr/>
        </p:nvSpPr>
        <p:spPr>
          <a:xfrm>
            <a:off x="600202" y="4166605"/>
            <a:ext cx="6956470" cy="525328"/>
          </a:xfrm>
          <a:prstGeom prst="rect">
            <a:avLst/>
          </a:prstGeom>
          <a:noFill/>
        </p:spPr>
        <p:txBody>
          <a:bodyPr wrap="square" lIns="51426" tIns="25713" rIns="51426" bIns="25713" rtlCol="0">
            <a:spAutoFit/>
          </a:bodyPr>
          <a:lstStyle/>
          <a:p>
            <a:pPr algn="ctr">
              <a:lnSpc>
                <a:spcPts val="4083"/>
              </a:lnSpc>
            </a:pPr>
            <a:r>
              <a:rPr lang="en-US" sz="2500" b="1" dirty="0">
                <a:solidFill>
                  <a:schemeClr val="bg1"/>
                </a:solidFill>
                <a:latin typeface="RobotoSlab-Light"/>
                <a:cs typeface="RobotoSlab-Light"/>
              </a:rPr>
              <a:t>Cori Phase II – 1.5 </a:t>
            </a:r>
            <a:r>
              <a:rPr lang="en-US" sz="2500" b="1" dirty="0" err="1">
                <a:solidFill>
                  <a:schemeClr val="bg1"/>
                </a:solidFill>
                <a:latin typeface="RobotoSlab-Light"/>
                <a:cs typeface="RobotoSlab-Light"/>
              </a:rPr>
              <a:t>PetaFlop</a:t>
            </a:r>
            <a:r>
              <a:rPr lang="en-US" sz="2500" b="1" dirty="0">
                <a:solidFill>
                  <a:schemeClr val="bg1"/>
                </a:solidFill>
                <a:latin typeface="RobotoSlab-Light"/>
                <a:cs typeface="RobotoSlab-Light"/>
              </a:rPr>
              <a:t>/s</a:t>
            </a:r>
          </a:p>
        </p:txBody>
      </p:sp>
    </p:spTree>
    <p:extLst>
      <p:ext uri="{BB962C8B-B14F-4D97-AF65-F5344CB8AC3E}">
        <p14:creationId xmlns:p14="http://schemas.microsoft.com/office/powerpoint/2010/main" val="171110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nd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91" y="1"/>
            <a:ext cx="9155608" cy="10902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6762" y="285485"/>
            <a:ext cx="6956470" cy="525328"/>
          </a:xfrm>
          <a:prstGeom prst="rect">
            <a:avLst/>
          </a:prstGeom>
          <a:noFill/>
        </p:spPr>
        <p:txBody>
          <a:bodyPr wrap="square" lIns="51426" tIns="25713" rIns="51426" bIns="25713" rtlCol="0">
            <a:spAutoFit/>
          </a:bodyPr>
          <a:lstStyle/>
          <a:p>
            <a:pPr algn="ctr">
              <a:lnSpc>
                <a:spcPts val="4083"/>
              </a:lnSpc>
            </a:pPr>
            <a:r>
              <a:rPr lang="en-US" sz="2500" dirty="0">
                <a:solidFill>
                  <a:schemeClr val="bg1"/>
                </a:solidFill>
                <a:latin typeface="RobotoSlab-Light"/>
                <a:cs typeface="RobotoSlab-Light"/>
              </a:rPr>
              <a:t>Google TPU 3.0: 100 </a:t>
            </a:r>
            <a:r>
              <a:rPr lang="en-US" sz="2500" dirty="0" err="1">
                <a:solidFill>
                  <a:schemeClr val="bg1"/>
                </a:solidFill>
                <a:latin typeface="RobotoSlab-Light"/>
                <a:cs typeface="RobotoSlab-Light"/>
              </a:rPr>
              <a:t>PetaFLOPS</a:t>
            </a:r>
            <a:r>
              <a:rPr lang="en-US" sz="2500" dirty="0">
                <a:solidFill>
                  <a:schemeClr val="bg1"/>
                </a:solidFill>
                <a:latin typeface="RobotoSlab-Light"/>
                <a:cs typeface="RobotoSlab-Light"/>
              </a:rPr>
              <a:t> per Pod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410B7C-8E5F-ED4A-9A51-4A09CB467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7779"/>
            <a:ext cx="9167399" cy="51685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00BECE-C529-494A-A9D2-267037E6DAC4}"/>
              </a:ext>
            </a:extLst>
          </p:cNvPr>
          <p:cNvSpPr txBox="1"/>
          <p:nvPr/>
        </p:nvSpPr>
        <p:spPr>
          <a:xfrm>
            <a:off x="-263398" y="4410445"/>
            <a:ext cx="6956470" cy="525328"/>
          </a:xfrm>
          <a:prstGeom prst="rect">
            <a:avLst/>
          </a:prstGeom>
          <a:noFill/>
        </p:spPr>
        <p:txBody>
          <a:bodyPr wrap="square" lIns="51426" tIns="25713" rIns="51426" bIns="25713" rtlCol="0">
            <a:spAutoFit/>
          </a:bodyPr>
          <a:lstStyle/>
          <a:p>
            <a:pPr algn="ctr">
              <a:lnSpc>
                <a:spcPts val="4083"/>
              </a:lnSpc>
            </a:pPr>
            <a:r>
              <a:rPr lang="en-US" sz="2500" b="1" dirty="0">
                <a:solidFill>
                  <a:schemeClr val="bg1"/>
                </a:solidFill>
                <a:latin typeface="RobotoSlab-Light"/>
                <a:cs typeface="RobotoSlab-Light"/>
              </a:rPr>
              <a:t>Google TPU 3.0: 100 </a:t>
            </a:r>
            <a:r>
              <a:rPr lang="en-US" sz="2500" b="1" dirty="0" err="1">
                <a:solidFill>
                  <a:schemeClr val="bg1"/>
                </a:solidFill>
                <a:latin typeface="RobotoSlab-Light"/>
                <a:cs typeface="RobotoSlab-Light"/>
              </a:rPr>
              <a:t>PetaFlop</a:t>
            </a:r>
            <a:r>
              <a:rPr lang="en-US" sz="2500" b="1" dirty="0">
                <a:solidFill>
                  <a:schemeClr val="bg1"/>
                </a:solidFill>
                <a:latin typeface="RobotoSlab-Light"/>
                <a:cs typeface="RobotoSlab-Light"/>
              </a:rPr>
              <a:t>/s per Pod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40431C-D826-6A45-99BE-73CA49E2CD2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3072" y="0"/>
            <a:ext cx="2450928" cy="168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5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960" y="2065179"/>
            <a:ext cx="7772400" cy="1102519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(Spoiler: only Swift and Julia makes the cut)</a:t>
            </a:r>
            <a:br>
              <a:rPr lang="en-US" dirty="0"/>
            </a:br>
            <a:br>
              <a:rPr lang="en-US" dirty="0"/>
            </a:br>
            <a:r>
              <a:rPr lang="en-US" sz="1650" dirty="0">
                <a:hlinkClick r:id="rId2"/>
              </a:rPr>
              <a:t>https://github.com/tensorflow/swift/blob/master/docs/WhySwiftForTensorFlow.md </a:t>
            </a:r>
            <a:br>
              <a:rPr lang="en-US" sz="1650" dirty="0">
                <a:hlinkClick r:id="rId2"/>
              </a:rPr>
            </a:br>
            <a:endParaRPr lang="en-US" sz="1650" dirty="0"/>
          </a:p>
        </p:txBody>
      </p:sp>
      <p:pic>
        <p:nvPicPr>
          <p:cNvPr id="4" name="Picture 3" descr="Band.jpg">
            <a:extLst>
              <a:ext uri="{FF2B5EF4-FFF2-40B4-BE49-F238E27FC236}">
                <a16:creationId xmlns:a16="http://schemas.microsoft.com/office/drawing/2014/main" id="{4DF99E42-EA79-7349-93ED-A0F00798CAA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55608" cy="10902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840E3C-18B6-3845-86FE-3BF335442D9F}"/>
              </a:ext>
            </a:extLst>
          </p:cNvPr>
          <p:cNvSpPr txBox="1"/>
          <p:nvPr/>
        </p:nvSpPr>
        <p:spPr>
          <a:xfrm>
            <a:off x="240631" y="285485"/>
            <a:ext cx="8684708" cy="525328"/>
          </a:xfrm>
          <a:prstGeom prst="rect">
            <a:avLst/>
          </a:prstGeom>
          <a:noFill/>
        </p:spPr>
        <p:txBody>
          <a:bodyPr wrap="square" lIns="51426" tIns="25713" rIns="51426" bIns="25713" rtlCol="0">
            <a:spAutoFit/>
          </a:bodyPr>
          <a:lstStyle/>
          <a:p>
            <a:pPr algn="ctr">
              <a:lnSpc>
                <a:spcPts val="4083"/>
              </a:lnSpc>
            </a:pPr>
            <a:r>
              <a:rPr lang="en-US" sz="2500" dirty="0">
                <a:solidFill>
                  <a:schemeClr val="bg1"/>
                </a:solidFill>
                <a:latin typeface="RobotoSlab-Light"/>
                <a:cs typeface="RobotoSlab-Light"/>
              </a:rPr>
              <a:t>What Google knows about ML that you may not</a:t>
            </a:r>
          </a:p>
        </p:txBody>
      </p:sp>
    </p:spTree>
    <p:extLst>
      <p:ext uri="{BB962C8B-B14F-4D97-AF65-F5344CB8AC3E}">
        <p14:creationId xmlns:p14="http://schemas.microsoft.com/office/powerpoint/2010/main" val="50052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Rust.sh-600x600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0691" y="1274403"/>
            <a:ext cx="918539" cy="918539"/>
          </a:xfrm>
          <a:prstGeom prst="rect">
            <a:avLst/>
          </a:prstGeom>
        </p:spPr>
      </p:pic>
      <p:pic>
        <p:nvPicPr>
          <p:cNvPr id="23" name="Picture 22" descr="1200px-ISO_C++_Logo.svg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0723" y="2367097"/>
            <a:ext cx="851166" cy="9568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23239" y="4704918"/>
            <a:ext cx="3623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1. Filter on Technical Merits</a:t>
            </a:r>
          </a:p>
        </p:txBody>
      </p:sp>
      <p:pic>
        <p:nvPicPr>
          <p:cNvPr id="29" name="Picture 28" descr="Julia_prog_language.svg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7101" y="3173369"/>
            <a:ext cx="665771" cy="44991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9351" y="3023635"/>
            <a:ext cx="1051352" cy="60062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844018F-48CA-AF47-8C62-FFF0C00D7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 descr="Band.jpg">
            <a:extLst>
              <a:ext uri="{FF2B5EF4-FFF2-40B4-BE49-F238E27FC236}">
                <a16:creationId xmlns:a16="http://schemas.microsoft.com/office/drawing/2014/main" id="{1C463B5D-5BDB-3E44-A44A-9163E6A22DA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91" y="1"/>
            <a:ext cx="9155608" cy="10902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19C8AE-8FC9-B242-A177-A410BE354FD4}"/>
              </a:ext>
            </a:extLst>
          </p:cNvPr>
          <p:cNvSpPr txBox="1"/>
          <p:nvPr/>
        </p:nvSpPr>
        <p:spPr>
          <a:xfrm>
            <a:off x="240631" y="285485"/>
            <a:ext cx="8684708" cy="525328"/>
          </a:xfrm>
          <a:prstGeom prst="rect">
            <a:avLst/>
          </a:prstGeom>
          <a:noFill/>
        </p:spPr>
        <p:txBody>
          <a:bodyPr wrap="square" lIns="51426" tIns="25713" rIns="51426" bIns="25713" rtlCol="0">
            <a:spAutoFit/>
          </a:bodyPr>
          <a:lstStyle/>
          <a:p>
            <a:pPr algn="ctr">
              <a:lnSpc>
                <a:spcPts val="4083"/>
              </a:lnSpc>
            </a:pPr>
            <a:r>
              <a:rPr lang="en-US" sz="2500" dirty="0">
                <a:solidFill>
                  <a:schemeClr val="bg1"/>
                </a:solidFill>
                <a:latin typeface="RobotoSlab-Light"/>
                <a:cs typeface="RobotoSlab-Light"/>
              </a:rPr>
              <a:t>Languages Studied by Google as Powerful for ML</a:t>
            </a:r>
          </a:p>
        </p:txBody>
      </p:sp>
    </p:spTree>
    <p:extLst>
      <p:ext uri="{BB962C8B-B14F-4D97-AF65-F5344CB8AC3E}">
        <p14:creationId xmlns:p14="http://schemas.microsoft.com/office/powerpoint/2010/main" val="2330060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3239" y="4704918"/>
            <a:ext cx="3623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1. Filter on Technical Merits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23239" y="4266336"/>
            <a:ext cx="2670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2. Filter on Usability</a:t>
            </a:r>
          </a:p>
        </p:txBody>
      </p:sp>
      <p:pic>
        <p:nvPicPr>
          <p:cNvPr id="12" name="Picture 11" descr="Julia_prog_language.svg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7101" y="3173369"/>
            <a:ext cx="665771" cy="4499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9351" y="3023635"/>
            <a:ext cx="1051352" cy="60062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BB2F29C-58B8-1C4D-99BF-F15861E8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 descr="Band.jpg">
            <a:extLst>
              <a:ext uri="{FF2B5EF4-FFF2-40B4-BE49-F238E27FC236}">
                <a16:creationId xmlns:a16="http://schemas.microsoft.com/office/drawing/2014/main" id="{92A3BFFB-3F92-C949-AE1B-9F8ED026540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91" y="1"/>
            <a:ext cx="9155608" cy="10902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3915F76-0FF2-2140-9411-FB37B0947F1A}"/>
              </a:ext>
            </a:extLst>
          </p:cNvPr>
          <p:cNvSpPr txBox="1"/>
          <p:nvPr/>
        </p:nvSpPr>
        <p:spPr>
          <a:xfrm>
            <a:off x="240631" y="285485"/>
            <a:ext cx="8684708" cy="525328"/>
          </a:xfrm>
          <a:prstGeom prst="rect">
            <a:avLst/>
          </a:prstGeom>
          <a:noFill/>
        </p:spPr>
        <p:txBody>
          <a:bodyPr wrap="square" lIns="51426" tIns="25713" rIns="51426" bIns="25713" rtlCol="0">
            <a:spAutoFit/>
          </a:bodyPr>
          <a:lstStyle/>
          <a:p>
            <a:pPr algn="ctr">
              <a:lnSpc>
                <a:spcPts val="4083"/>
              </a:lnSpc>
            </a:pPr>
            <a:r>
              <a:rPr lang="en-US" sz="2500" dirty="0">
                <a:solidFill>
                  <a:schemeClr val="bg1"/>
                </a:solidFill>
                <a:latin typeface="RobotoSlab-Light"/>
                <a:cs typeface="RobotoSlab-Light"/>
              </a:rPr>
              <a:t>Languages Studied by Google as Powerful for ML</a:t>
            </a:r>
          </a:p>
        </p:txBody>
      </p:sp>
    </p:spTree>
    <p:extLst>
      <p:ext uri="{BB962C8B-B14F-4D97-AF65-F5344CB8AC3E}">
        <p14:creationId xmlns:p14="http://schemas.microsoft.com/office/powerpoint/2010/main" val="811911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3239" y="4704918"/>
            <a:ext cx="3623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1. Filter on Technical Merits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23239" y="4266336"/>
            <a:ext cx="2670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2. Filter on Usability</a:t>
            </a:r>
          </a:p>
        </p:txBody>
      </p:sp>
      <p:sp>
        <p:nvSpPr>
          <p:cNvPr id="3" name="Rectangle 2"/>
          <p:cNvSpPr/>
          <p:nvPr/>
        </p:nvSpPr>
        <p:spPr>
          <a:xfrm>
            <a:off x="1227374" y="1288237"/>
            <a:ext cx="666814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Julia: Julia is </a:t>
            </a:r>
            <a:r>
              <a:rPr lang="mr-IN" sz="2200" dirty="0"/>
              <a:t>…</a:t>
            </a:r>
            <a:r>
              <a:rPr lang="en-US" sz="2200" dirty="0"/>
              <a:t> currently investing in machine learning techniques, and even have good interoperability with Python APIs. </a:t>
            </a:r>
            <a:r>
              <a:rPr lang="en-US" sz="2200" b="1" dirty="0"/>
              <a:t>The Julia community shares many common values</a:t>
            </a:r>
            <a:r>
              <a:rPr lang="mr-IN" sz="2200" b="1" dirty="0"/>
              <a:t>…</a:t>
            </a:r>
            <a:endParaRPr lang="en-US" sz="2200" dirty="0"/>
          </a:p>
        </p:txBody>
      </p:sp>
      <p:pic>
        <p:nvPicPr>
          <p:cNvPr id="11" name="Picture 10" descr="Julia_prog_language.svg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7101" y="3173369"/>
            <a:ext cx="665771" cy="4499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9351" y="3023635"/>
            <a:ext cx="1051352" cy="60062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A18DBEE-7322-B74F-9513-E26D2187E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 descr="Band.jpg">
            <a:extLst>
              <a:ext uri="{FF2B5EF4-FFF2-40B4-BE49-F238E27FC236}">
                <a16:creationId xmlns:a16="http://schemas.microsoft.com/office/drawing/2014/main" id="{DDC5CA8E-ED1D-0041-83C9-C9A1048333E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91" y="1"/>
            <a:ext cx="9155608" cy="10902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E1B35B5-7C50-1243-B6A6-89009B6B1146}"/>
              </a:ext>
            </a:extLst>
          </p:cNvPr>
          <p:cNvSpPr txBox="1"/>
          <p:nvPr/>
        </p:nvSpPr>
        <p:spPr>
          <a:xfrm>
            <a:off x="240631" y="285485"/>
            <a:ext cx="8684708" cy="525328"/>
          </a:xfrm>
          <a:prstGeom prst="rect">
            <a:avLst/>
          </a:prstGeom>
          <a:noFill/>
        </p:spPr>
        <p:txBody>
          <a:bodyPr wrap="square" lIns="51426" tIns="25713" rIns="51426" bIns="25713" rtlCol="0">
            <a:spAutoFit/>
          </a:bodyPr>
          <a:lstStyle/>
          <a:p>
            <a:pPr algn="ctr">
              <a:lnSpc>
                <a:spcPts val="4083"/>
              </a:lnSpc>
            </a:pPr>
            <a:r>
              <a:rPr lang="en-US" sz="2500" dirty="0">
                <a:solidFill>
                  <a:schemeClr val="bg1"/>
                </a:solidFill>
                <a:latin typeface="RobotoSlab-Light"/>
                <a:cs typeface="RobotoSlab-Light"/>
              </a:rPr>
              <a:t>Languages Studied by Google as Powerful for ML</a:t>
            </a:r>
          </a:p>
        </p:txBody>
      </p:sp>
    </p:spTree>
    <p:extLst>
      <p:ext uri="{BB962C8B-B14F-4D97-AF65-F5344CB8AC3E}">
        <p14:creationId xmlns:p14="http://schemas.microsoft.com/office/powerpoint/2010/main" val="3260611536"/>
      </p:ext>
    </p:extLst>
  </p:cSld>
  <p:clrMapOvr>
    <a:masterClrMapping/>
  </p:clrMapOvr>
</p:sld>
</file>

<file path=ppt/theme/theme1.xml><?xml version="1.0" encoding="utf-8"?>
<a:theme xmlns:a="http://schemas.openxmlformats.org/drawingml/2006/main" name="Julia Comput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usiness strategy presentation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usiness strategy presentation" id="{8652783A-F43B-4C47-8F3C-48F967BE0382}" vid="{232EED29-0899-40B2-8969-E379F11A539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4794</TotalTime>
  <Words>938</Words>
  <Application>Microsoft Macintosh PowerPoint</Application>
  <PresentationFormat>On-screen Show (16:9)</PresentationFormat>
  <Paragraphs>127</Paragraphs>
  <Slides>18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Calibri</vt:lpstr>
      <vt:lpstr>Century Gothic</vt:lpstr>
      <vt:lpstr>Courier</vt:lpstr>
      <vt:lpstr>Mangal</vt:lpstr>
      <vt:lpstr>Palatino Linotype</vt:lpstr>
      <vt:lpstr>Roboto Mono</vt:lpstr>
      <vt:lpstr>RobotoSlab-Light</vt:lpstr>
      <vt:lpstr>Verdana</vt:lpstr>
      <vt:lpstr>Julia Computing</vt:lpstr>
      <vt:lpstr>Business strategy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(Spoiler: only Swift and Julia makes the cut)  https://github.com/tensorflow/swift/blob/master/docs/WhySwiftForTensorFlow.md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Ranjan Anantharaman</dc:creator>
  <cp:lastModifiedBy>Viral Shah</cp:lastModifiedBy>
  <cp:revision>160</cp:revision>
  <cp:lastPrinted>2018-05-04T14:13:21Z</cp:lastPrinted>
  <dcterms:created xsi:type="dcterms:W3CDTF">2016-12-13T06:50:19Z</dcterms:created>
  <dcterms:modified xsi:type="dcterms:W3CDTF">2018-07-29T01:46:42Z</dcterms:modified>
</cp:coreProperties>
</file>